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metadata" ContentType="application/binary"/>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2" r:id="rId7"/>
    <p:sldId id="281" r:id="rId8"/>
    <p:sldId id="263" r:id="rId9"/>
    <p:sldId id="272" r:id="rId10"/>
    <p:sldId id="264" r:id="rId11"/>
    <p:sldId id="265" r:id="rId12"/>
    <p:sldId id="266" r:id="rId13"/>
    <p:sldId id="273" r:id="rId14"/>
    <p:sldId id="268" r:id="rId15"/>
    <p:sldId id="269" r:id="rId16"/>
    <p:sldId id="275" r:id="rId17"/>
    <p:sldId id="283" r:id="rId18"/>
    <p:sldId id="282" r:id="rId19"/>
    <p:sldId id="270" r:id="rId20"/>
  </p:sldIdLst>
  <p:sldSz cx="9144000" cy="6858000" type="screen4x3"/>
  <p:notesSz cx="6858000" cy="9144000"/>
  <p:embeddedFontLst>
    <p:embeddedFont>
      <p:font typeface="Calibri" pitchFamily="34" charset="0"/>
      <p:regular r:id="rId22"/>
      <p:bold r:id="rId23"/>
      <p:italic r:id="rId24"/>
      <p:boldItalic r:id="rId25"/>
    </p:embeddedFont>
    <p:embeddedFont>
      <p:font typeface="Quattrocento Sans" charset="0"/>
      <p:regular r:id="rId26"/>
      <p:bold r:id="rId27"/>
      <p:italic r:id="rId28"/>
      <p:boldItalic r:id="rId29"/>
    </p:embeddedFont>
    <p:embeddedFont>
      <p:font typeface="Algerian" pitchFamily="82"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ihhudi0h9eDaxKVwTZPEap8ERSl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6057" autoAdjust="0"/>
  </p:normalViewPr>
  <p:slideViewPr>
    <p:cSldViewPr snapToGrid="0">
      <p:cViewPr varScale="1">
        <p:scale>
          <a:sx n="70" d="100"/>
          <a:sy n="70" d="100"/>
        </p:scale>
        <p:origin x="-1386" y="-10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s>
</file>

<file path=ppt/media/image1.png>
</file>

<file path=ppt/media/image10.jpeg>
</file>

<file path=ppt/media/image11.jpeg>
</file>

<file path=ppt/media/image12.jpeg>
</file>

<file path=ppt/media/image13.png>
</file>

<file path=ppt/media/image14.jpeg>
</file>

<file path=ppt/media/image15.jpeg>
</file>

<file path=ppt/media/image16.jpeg>
</file>

<file path=ppt/media/image2.jpeg>
</file>

<file path=ppt/media/image3.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560d51a97e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560d51a97e_0_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g1560d51a97e_0_6: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14</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560d51a97e_0_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560d51a97e_0_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g1560d51a97e_0_1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15</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5"/>
        <p:cNvGrpSpPr/>
        <p:nvPr/>
      </p:nvGrpSpPr>
      <p:grpSpPr>
        <a:xfrm>
          <a:off x="0" y="0"/>
          <a:ext cx="0" cy="0"/>
          <a:chOff x="0" y="0"/>
          <a:chExt cx="0" cy="0"/>
        </a:xfrm>
      </p:grpSpPr>
      <p:sp>
        <p:nvSpPr>
          <p:cNvPr id="16" name="Google Shape;16;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18" name="Google Shape;18;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19" name="Google Shape;19;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20" name="Google Shape;20;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21" name="Google Shape;21;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pic>
        <p:nvPicPr>
          <p:cNvPr id="22" name="Google Shape;22;p15" descr="kr.png"/>
          <p:cNvPicPr preferRelativeResize="0"/>
          <p:nvPr/>
        </p:nvPicPr>
        <p:blipFill rotWithShape="1">
          <a:blip r:embed="rId2">
            <a:alphaModFix/>
          </a:blip>
          <a:srcRect/>
          <a:stretch/>
        </p:blipFill>
        <p:spPr>
          <a:xfrm>
            <a:off x="8407399" y="0"/>
            <a:ext cx="736601" cy="4572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3"/>
        <p:cNvGrpSpPr/>
        <p:nvPr/>
      </p:nvGrpSpPr>
      <p:grpSpPr>
        <a:xfrm>
          <a:off x="0" y="0"/>
          <a:ext cx="0" cy="0"/>
          <a:chOff x="0" y="0"/>
          <a:chExt cx="0" cy="0"/>
        </a:xfrm>
      </p:grpSpPr>
      <p:sp>
        <p:nvSpPr>
          <p:cNvPr id="74" name="Google Shape;74;p2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24"/>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6" name="Google Shape;76;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77" name="Google Shape;77;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78" name="Google Shape;78;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9"/>
        <p:cNvGrpSpPr/>
        <p:nvPr/>
      </p:nvGrpSpPr>
      <p:grpSpPr>
        <a:xfrm>
          <a:off x="0" y="0"/>
          <a:ext cx="0" cy="0"/>
          <a:chOff x="0" y="0"/>
          <a:chExt cx="0" cy="0"/>
        </a:xfrm>
      </p:grpSpPr>
      <p:sp>
        <p:nvSpPr>
          <p:cNvPr id="80" name="Google Shape;80;p25"/>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25"/>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2" name="Google Shape;82;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83" name="Google Shape;83;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84" name="Google Shape;84;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6" name="Google Shape;2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27" name="Google Shape;2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28" name="Google Shape;2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9"/>
        <p:cNvGrpSpPr/>
        <p:nvPr/>
      </p:nvGrpSpPr>
      <p:grpSpPr>
        <a:xfrm>
          <a:off x="0" y="0"/>
          <a:ext cx="0" cy="0"/>
          <a:chOff x="0" y="0"/>
          <a:chExt cx="0" cy="0"/>
        </a:xfrm>
      </p:grpSpPr>
      <p:sp>
        <p:nvSpPr>
          <p:cNvPr id="30" name="Google Shape;30;p17"/>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7"/>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32" name="Google Shape;32;p17"/>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33" name="Google Shape;33;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34" name="Google Shape;34;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35" name="Google Shape;35;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6"/>
        <p:cNvGrpSpPr/>
        <p:nvPr/>
      </p:nvGrpSpPr>
      <p:grpSpPr>
        <a:xfrm>
          <a:off x="0" y="0"/>
          <a:ext cx="0" cy="0"/>
          <a:chOff x="0" y="0"/>
          <a:chExt cx="0" cy="0"/>
        </a:xfrm>
      </p:grpSpPr>
      <p:sp>
        <p:nvSpPr>
          <p:cNvPr id="37" name="Google Shape;37;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38" name="Google Shape;38;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39" name="Google Shape;39;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0"/>
        <p:cNvGrpSpPr/>
        <p:nvPr/>
      </p:nvGrpSpPr>
      <p:grpSpPr>
        <a:xfrm>
          <a:off x="0" y="0"/>
          <a:ext cx="0" cy="0"/>
          <a:chOff x="0" y="0"/>
          <a:chExt cx="0" cy="0"/>
        </a:xfrm>
      </p:grpSpPr>
      <p:sp>
        <p:nvSpPr>
          <p:cNvPr id="41" name="Google Shape;41;p19"/>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9"/>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43" name="Google Shape;43;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44" name="Google Shape;44;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45" name="Google Shape;45;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6"/>
        <p:cNvGrpSpPr/>
        <p:nvPr/>
      </p:nvGrpSpPr>
      <p:grpSpPr>
        <a:xfrm>
          <a:off x="0" y="0"/>
          <a:ext cx="0" cy="0"/>
          <a:chOff x="0" y="0"/>
          <a:chExt cx="0" cy="0"/>
        </a:xfrm>
      </p:grpSpPr>
      <p:sp>
        <p:nvSpPr>
          <p:cNvPr id="47" name="Google Shape;47;p20"/>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20"/>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49" name="Google Shape;49;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50" name="Google Shape;50;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51" name="Google Shape;51;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2"/>
        <p:cNvGrpSpPr/>
        <p:nvPr/>
      </p:nvGrpSpPr>
      <p:grpSpPr>
        <a:xfrm>
          <a:off x="0" y="0"/>
          <a:ext cx="0" cy="0"/>
          <a:chOff x="0" y="0"/>
          <a:chExt cx="0" cy="0"/>
        </a:xfrm>
      </p:grpSpPr>
      <p:sp>
        <p:nvSpPr>
          <p:cNvPr id="53" name="Google Shape;53;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21"/>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5" name="Google Shape;55;p21"/>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6" name="Google Shape;56;p21"/>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7" name="Google Shape;57;p21"/>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8" name="Google Shape;58;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59" name="Google Shape;59;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60" name="Google Shape;60;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64" name="Google Shape;64;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65" name="Google Shape;65;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23"/>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23"/>
          <p:cNvSpPr>
            <a:spLocks noGrp="1"/>
          </p:cNvSpPr>
          <p:nvPr>
            <p:ph type="pic" idx="2"/>
          </p:nvPr>
        </p:nvSpPr>
        <p:spPr>
          <a:xfrm>
            <a:off x="1792288" y="612775"/>
            <a:ext cx="5486400" cy="4114800"/>
          </a:xfrm>
          <a:prstGeom prst="rect">
            <a:avLst/>
          </a:prstGeom>
          <a:noFill/>
          <a:ln>
            <a:noFill/>
          </a:ln>
        </p:spPr>
      </p:sp>
      <p:sp>
        <p:nvSpPr>
          <p:cNvPr id="69" name="Google Shape;69;p23"/>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0" name="Google Shape;70;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26-11-22</a:t>
            </a:r>
            <a:endParaRPr/>
          </a:p>
        </p:txBody>
      </p:sp>
      <p:sp>
        <p:nvSpPr>
          <p:cNvPr id="71" name="Google Shape;71;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M.KUMARASAMY COLLEGE OF ENGINEERING</a:t>
            </a:r>
            <a:endParaRPr/>
          </a:p>
        </p:txBody>
      </p:sp>
      <p:sp>
        <p:nvSpPr>
          <p:cNvPr id="72" name="Google Shape;72;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r>
              <a:rPr lang="en-US" smtClean="0"/>
              <a:t>26-11-22</a:t>
            </a:r>
            <a:endParaRPr/>
          </a:p>
        </p:txBody>
      </p:sp>
      <p:sp>
        <p:nvSpPr>
          <p:cNvPr id="13" name="Google Shape;13;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r>
              <a:rPr lang="en-US"/>
              <a:t>M.KUMARASAMY COLLEGE OF ENGINEERING</a:t>
            </a:r>
            <a:endParaRPr/>
          </a:p>
        </p:txBody>
      </p:sp>
      <p:sp>
        <p:nvSpPr>
          <p:cNvPr id="14" name="Google Shape;14;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sp>
        <p:nvSpPr>
          <p:cNvPr id="89" name="Google Shape;89;p1"/>
          <p:cNvSpPr txBox="1">
            <a:spLocks noGrp="1"/>
          </p:cNvSpPr>
          <p:nvPr>
            <p:ph type="title"/>
          </p:nvPr>
        </p:nvSpPr>
        <p:spPr>
          <a:xfrm>
            <a:off x="185737" y="482293"/>
            <a:ext cx="8772524" cy="1895403"/>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3333CC"/>
              </a:buClr>
              <a:buSzPts val="2000"/>
              <a:buFont typeface="Times New Roman"/>
              <a:buNone/>
            </a:pPr>
            <a:r>
              <a:rPr lang="en-US" sz="2000" b="1" dirty="0">
                <a:solidFill>
                  <a:srgbClr val="3333CC"/>
                </a:solidFill>
                <a:latin typeface="Times New Roman"/>
                <a:ea typeface="Times New Roman"/>
                <a:cs typeface="Times New Roman"/>
                <a:sym typeface="Times New Roman"/>
              </a:rPr>
              <a:t>MINOR PROJECT-I</a:t>
            </a:r>
            <a:br>
              <a:rPr lang="en-US" sz="2000" b="1" dirty="0">
                <a:solidFill>
                  <a:srgbClr val="3333CC"/>
                </a:solidFill>
                <a:latin typeface="Times New Roman"/>
                <a:ea typeface="Times New Roman"/>
                <a:cs typeface="Times New Roman"/>
                <a:sym typeface="Times New Roman"/>
              </a:rPr>
            </a:br>
            <a:r>
              <a:rPr lang="en-US" sz="1400" b="1" dirty="0">
                <a:solidFill>
                  <a:srgbClr val="3333CC"/>
                </a:solidFill>
                <a:latin typeface="Times New Roman"/>
                <a:ea typeface="Times New Roman"/>
                <a:cs typeface="Times New Roman"/>
                <a:sym typeface="Times New Roman"/>
              </a:rPr>
              <a:t/>
            </a:r>
            <a:br>
              <a:rPr lang="en-US" sz="1400" b="1" dirty="0">
                <a:solidFill>
                  <a:srgbClr val="3333CC"/>
                </a:solidFill>
                <a:latin typeface="Times New Roman"/>
                <a:ea typeface="Times New Roman"/>
                <a:cs typeface="Times New Roman"/>
                <a:sym typeface="Times New Roman"/>
              </a:rPr>
            </a:br>
            <a:r>
              <a:rPr lang="en-US" sz="2800" b="1" dirty="0">
                <a:solidFill>
                  <a:srgbClr val="FF0066"/>
                </a:solidFill>
                <a:latin typeface="Times New Roman"/>
                <a:ea typeface="Times New Roman"/>
                <a:cs typeface="Times New Roman"/>
                <a:sym typeface="Times New Roman"/>
              </a:rPr>
              <a:t>BATCH – 47</a:t>
            </a:r>
            <a:br>
              <a:rPr lang="en-US" sz="2800" b="1" dirty="0">
                <a:solidFill>
                  <a:srgbClr val="FF0066"/>
                </a:solidFill>
                <a:latin typeface="Times New Roman"/>
                <a:ea typeface="Times New Roman"/>
                <a:cs typeface="Times New Roman"/>
                <a:sym typeface="Times New Roman"/>
              </a:rPr>
            </a:br>
            <a:r>
              <a:rPr lang="en-US" sz="2800" b="1" dirty="0" err="1">
                <a:solidFill>
                  <a:srgbClr val="FF0066"/>
                </a:solidFill>
                <a:latin typeface="Times New Roman"/>
                <a:ea typeface="Times New Roman"/>
                <a:cs typeface="Times New Roman"/>
                <a:sym typeface="Times New Roman"/>
              </a:rPr>
              <a:t>Blutooth</a:t>
            </a:r>
            <a:r>
              <a:rPr lang="en-US" sz="2800" b="1" dirty="0">
                <a:solidFill>
                  <a:srgbClr val="FF0066"/>
                </a:solidFill>
                <a:latin typeface="Times New Roman"/>
                <a:ea typeface="Times New Roman"/>
                <a:cs typeface="Times New Roman"/>
                <a:sym typeface="Times New Roman"/>
              </a:rPr>
              <a:t> based Home Automation using </a:t>
            </a:r>
            <a:r>
              <a:rPr lang="en-US" sz="2800" b="1" dirty="0" err="1">
                <a:solidFill>
                  <a:srgbClr val="FF0066"/>
                </a:solidFill>
                <a:latin typeface="Times New Roman"/>
                <a:ea typeface="Times New Roman"/>
                <a:cs typeface="Times New Roman"/>
                <a:sym typeface="Times New Roman"/>
              </a:rPr>
              <a:t>Arduino</a:t>
            </a:r>
            <a:endParaRPr sz="2800" b="1">
              <a:solidFill>
                <a:srgbClr val="FF0000"/>
              </a:solidFill>
              <a:latin typeface="Times New Roman"/>
              <a:ea typeface="Times New Roman"/>
              <a:cs typeface="Times New Roman"/>
              <a:sym typeface="Times New Roman"/>
            </a:endParaRPr>
          </a:p>
        </p:txBody>
      </p:sp>
      <p:sp>
        <p:nvSpPr>
          <p:cNvPr id="90" name="Google Shape;90;p1"/>
          <p:cNvSpPr txBox="1">
            <a:spLocks noGrp="1"/>
          </p:cNvSpPr>
          <p:nvPr>
            <p:ph type="body" idx="1"/>
          </p:nvPr>
        </p:nvSpPr>
        <p:spPr>
          <a:xfrm>
            <a:off x="2552700" y="4513262"/>
            <a:ext cx="4038600" cy="1935163"/>
          </a:xfrm>
          <a:prstGeom prst="rect">
            <a:avLst/>
          </a:prstGeom>
          <a:noFill/>
          <a:ln>
            <a:noFill/>
          </a:ln>
        </p:spPr>
        <p:txBody>
          <a:bodyPr spcFirstLastPara="1" wrap="square" lIns="91425" tIns="45700" rIns="91425" bIns="45700" anchor="t" anchorCtr="0">
            <a:normAutofit fontScale="92500" lnSpcReduction="10000"/>
          </a:bodyPr>
          <a:lstStyle/>
          <a:p>
            <a:pPr marL="342900" lvl="0" indent="-342900" algn="ctr" rtl="0">
              <a:spcBef>
                <a:spcPts val="0"/>
              </a:spcBef>
              <a:spcAft>
                <a:spcPts val="0"/>
              </a:spcAft>
              <a:buClr>
                <a:srgbClr val="3333CC"/>
              </a:buClr>
              <a:buSzPct val="100000"/>
              <a:buNone/>
            </a:pPr>
            <a:r>
              <a:rPr lang="en-US" sz="2400" b="1" dirty="0">
                <a:solidFill>
                  <a:srgbClr val="3333CC"/>
                </a:solidFill>
                <a:latin typeface="Times New Roman"/>
                <a:ea typeface="Times New Roman"/>
                <a:cs typeface="Times New Roman"/>
                <a:sym typeface="Times New Roman"/>
              </a:rPr>
              <a:t>By</a:t>
            </a:r>
            <a:endParaRPr/>
          </a:p>
          <a:p>
            <a:pPr marL="342900" lvl="0" indent="-342900" algn="ctr" rtl="0">
              <a:spcBef>
                <a:spcPts val="408"/>
              </a:spcBef>
              <a:spcAft>
                <a:spcPts val="0"/>
              </a:spcAft>
              <a:buClr>
                <a:srgbClr val="002060"/>
              </a:buClr>
              <a:buSzPct val="100000"/>
              <a:buNone/>
            </a:pPr>
            <a:r>
              <a:rPr lang="en-US" sz="2400" dirty="0" err="1">
                <a:solidFill>
                  <a:srgbClr val="002060"/>
                </a:solidFill>
                <a:latin typeface="Times New Roman"/>
                <a:ea typeface="Times New Roman"/>
                <a:cs typeface="Times New Roman"/>
                <a:sym typeface="Times New Roman"/>
              </a:rPr>
              <a:t>Pavithran</a:t>
            </a:r>
            <a:r>
              <a:rPr lang="en-US" sz="2400" dirty="0">
                <a:solidFill>
                  <a:srgbClr val="002060"/>
                </a:solidFill>
                <a:latin typeface="Times New Roman"/>
                <a:ea typeface="Times New Roman"/>
                <a:cs typeface="Times New Roman"/>
                <a:sym typeface="Times New Roman"/>
              </a:rPr>
              <a:t> A V 	</a:t>
            </a:r>
            <a:r>
              <a:rPr lang="en-US" sz="1700" b="1" dirty="0">
                <a:solidFill>
                  <a:srgbClr val="002060"/>
                </a:solidFill>
                <a:latin typeface="Times New Roman"/>
                <a:ea typeface="Times New Roman"/>
                <a:cs typeface="Times New Roman"/>
                <a:sym typeface="Times New Roman"/>
              </a:rPr>
              <a:t>[21BEC145]</a:t>
            </a:r>
            <a:endParaRPr/>
          </a:p>
          <a:p>
            <a:pPr marL="342900" lvl="0" indent="-342900" algn="just" rtl="0">
              <a:spcBef>
                <a:spcPts val="408"/>
              </a:spcBef>
              <a:spcAft>
                <a:spcPts val="0"/>
              </a:spcAft>
              <a:buClr>
                <a:srgbClr val="002060"/>
              </a:buClr>
              <a:buSzPct val="100000"/>
              <a:buNone/>
            </a:pPr>
            <a:r>
              <a:rPr lang="en-US" sz="2400" b="1" dirty="0">
                <a:solidFill>
                  <a:srgbClr val="002060"/>
                </a:solidFill>
                <a:latin typeface="Times New Roman"/>
                <a:ea typeface="Times New Roman"/>
                <a:cs typeface="Times New Roman"/>
                <a:sym typeface="Times New Roman"/>
              </a:rPr>
              <a:t>       Praveen S</a:t>
            </a:r>
            <a:r>
              <a:rPr lang="en-US" sz="2400" dirty="0">
                <a:solidFill>
                  <a:srgbClr val="002060"/>
                </a:solidFill>
                <a:latin typeface="Times New Roman"/>
                <a:ea typeface="Times New Roman"/>
                <a:cs typeface="Times New Roman"/>
                <a:sym typeface="Times New Roman"/>
              </a:rPr>
              <a:t>	       </a:t>
            </a:r>
            <a:r>
              <a:rPr lang="en-US" sz="1700" b="1" dirty="0">
                <a:solidFill>
                  <a:srgbClr val="002060"/>
                </a:solidFill>
                <a:latin typeface="Times New Roman"/>
                <a:ea typeface="Times New Roman"/>
                <a:cs typeface="Times New Roman"/>
                <a:sym typeface="Times New Roman"/>
              </a:rPr>
              <a:t>[21BEC151]</a:t>
            </a:r>
            <a:endParaRPr/>
          </a:p>
          <a:p>
            <a:pPr marL="342900" lvl="0" indent="-342900" algn="ctr" rtl="0">
              <a:spcBef>
                <a:spcPts val="408"/>
              </a:spcBef>
              <a:spcAft>
                <a:spcPts val="0"/>
              </a:spcAft>
              <a:buClr>
                <a:srgbClr val="002060"/>
              </a:buClr>
              <a:buSzPct val="100000"/>
              <a:buNone/>
            </a:pPr>
            <a:r>
              <a:rPr lang="en-US" sz="2400" dirty="0" err="1">
                <a:solidFill>
                  <a:srgbClr val="002060"/>
                </a:solidFill>
                <a:latin typeface="Times New Roman"/>
                <a:ea typeface="Times New Roman"/>
                <a:cs typeface="Times New Roman"/>
                <a:sym typeface="Times New Roman"/>
              </a:rPr>
              <a:t>Priyakanth</a:t>
            </a:r>
            <a:r>
              <a:rPr lang="en-US" sz="2400" dirty="0">
                <a:solidFill>
                  <a:srgbClr val="002060"/>
                </a:solidFill>
                <a:latin typeface="Times New Roman"/>
                <a:ea typeface="Times New Roman"/>
                <a:cs typeface="Times New Roman"/>
                <a:sym typeface="Times New Roman"/>
              </a:rPr>
              <a:t> K	</a:t>
            </a:r>
            <a:r>
              <a:rPr lang="en-US" sz="1700" b="1" dirty="0">
                <a:solidFill>
                  <a:srgbClr val="002060"/>
                </a:solidFill>
                <a:latin typeface="Times New Roman"/>
                <a:ea typeface="Times New Roman"/>
                <a:cs typeface="Times New Roman"/>
                <a:sym typeface="Times New Roman"/>
              </a:rPr>
              <a:t>[21BEC156]</a:t>
            </a:r>
            <a:endParaRPr/>
          </a:p>
          <a:p>
            <a:pPr marL="342900" lvl="0" indent="-342900" algn="ctr" rtl="0">
              <a:spcBef>
                <a:spcPts val="408"/>
              </a:spcBef>
              <a:spcAft>
                <a:spcPts val="0"/>
              </a:spcAft>
              <a:buClr>
                <a:srgbClr val="002060"/>
              </a:buClr>
              <a:buSzPct val="100000"/>
              <a:buNone/>
            </a:pPr>
            <a:r>
              <a:rPr lang="en-US" sz="2400" dirty="0" err="1">
                <a:solidFill>
                  <a:srgbClr val="002060"/>
                </a:solidFill>
                <a:latin typeface="Times New Roman"/>
                <a:ea typeface="Times New Roman"/>
                <a:cs typeface="Times New Roman"/>
                <a:sym typeface="Times New Roman"/>
              </a:rPr>
              <a:t>Sabari</a:t>
            </a:r>
            <a:r>
              <a:rPr lang="en-US" sz="2400" dirty="0">
                <a:solidFill>
                  <a:srgbClr val="002060"/>
                </a:solidFill>
                <a:latin typeface="Times New Roman"/>
                <a:ea typeface="Times New Roman"/>
                <a:cs typeface="Times New Roman"/>
                <a:sym typeface="Times New Roman"/>
              </a:rPr>
              <a:t> J	             </a:t>
            </a:r>
            <a:r>
              <a:rPr lang="en-US" sz="1700" b="1" dirty="0">
                <a:solidFill>
                  <a:srgbClr val="002060"/>
                </a:solidFill>
                <a:latin typeface="Times New Roman"/>
                <a:ea typeface="Times New Roman"/>
                <a:cs typeface="Times New Roman"/>
                <a:sym typeface="Times New Roman"/>
              </a:rPr>
              <a:t>[21BEC168]</a:t>
            </a:r>
            <a:endParaRPr/>
          </a:p>
        </p:txBody>
      </p:sp>
      <p:sp>
        <p:nvSpPr>
          <p:cNvPr id="91" name="Google Shape;91;p1"/>
          <p:cNvSpPr txBox="1">
            <a:spLocks noGrp="1"/>
          </p:cNvSpPr>
          <p:nvPr>
            <p:ph type="body" idx="2"/>
          </p:nvPr>
        </p:nvSpPr>
        <p:spPr>
          <a:xfrm>
            <a:off x="4957762" y="5052218"/>
            <a:ext cx="4186237" cy="1096963"/>
          </a:xfrm>
          <a:prstGeom prst="rect">
            <a:avLst/>
          </a:prstGeom>
          <a:noFill/>
          <a:ln>
            <a:noFill/>
          </a:ln>
        </p:spPr>
        <p:txBody>
          <a:bodyPr spcFirstLastPara="1" wrap="square" lIns="91425" tIns="45700" rIns="91425" bIns="45700" anchor="t" anchorCtr="0">
            <a:normAutofit/>
          </a:bodyPr>
          <a:lstStyle/>
          <a:p>
            <a:pPr marL="342900" lvl="0" indent="-342900" algn="r" rtl="0">
              <a:spcBef>
                <a:spcPts val="0"/>
              </a:spcBef>
              <a:spcAft>
                <a:spcPts val="0"/>
              </a:spcAft>
              <a:buClr>
                <a:schemeClr val="dk1"/>
              </a:buClr>
              <a:buSzPct val="100000"/>
              <a:buNone/>
            </a:pPr>
            <a:r>
              <a:rPr lang="en-US" dirty="0">
                <a:solidFill>
                  <a:schemeClr val="dk2"/>
                </a:solidFill>
              </a:rPr>
              <a:t>GUIDE   </a:t>
            </a:r>
            <a:endParaRPr>
              <a:solidFill>
                <a:schemeClr val="dk2"/>
              </a:solidFill>
            </a:endParaRPr>
          </a:p>
          <a:p>
            <a:pPr marL="342900" lvl="0" indent="-342900" algn="r" rtl="0">
              <a:spcBef>
                <a:spcPts val="408"/>
              </a:spcBef>
              <a:spcAft>
                <a:spcPts val="0"/>
              </a:spcAft>
              <a:buClr>
                <a:schemeClr val="dk1"/>
              </a:buClr>
              <a:buSzPct val="100000"/>
              <a:buNone/>
            </a:pPr>
            <a:r>
              <a:rPr lang="en-US" sz="2400" b="1" dirty="0">
                <a:latin typeface="Times New Roman"/>
                <a:ea typeface="Times New Roman"/>
                <a:cs typeface="Times New Roman"/>
                <a:sym typeface="Times New Roman"/>
              </a:rPr>
              <a:t>Dr. D. JAYASEELAN</a:t>
            </a:r>
            <a:endParaRPr/>
          </a:p>
        </p:txBody>
      </p:sp>
      <p:pic>
        <p:nvPicPr>
          <p:cNvPr id="94" name="Google Shape;94;p1"/>
          <p:cNvPicPr preferRelativeResize="0"/>
          <p:nvPr/>
        </p:nvPicPr>
        <p:blipFill rotWithShape="1">
          <a:blip r:embed="rId3">
            <a:alphaModFix/>
          </a:blip>
          <a:srcRect/>
          <a:stretch/>
        </p:blipFill>
        <p:spPr>
          <a:xfrm>
            <a:off x="3563980" y="2410142"/>
            <a:ext cx="2016037" cy="2103120"/>
          </a:xfrm>
          <a:prstGeom prst="rect">
            <a:avLst/>
          </a:prstGeom>
          <a:noFill/>
          <a:ln>
            <a:noFill/>
          </a:ln>
        </p:spPr>
      </p:pic>
      <p:pic>
        <p:nvPicPr>
          <p:cNvPr id="95" name="Google Shape;95;p1" descr="C:\Users\admin\Downloads\lo-removebg-preview.png"/>
          <p:cNvPicPr preferRelativeResize="0"/>
          <p:nvPr/>
        </p:nvPicPr>
        <p:blipFill rotWithShape="1">
          <a:blip r:embed="rId4">
            <a:alphaModFix/>
          </a:blip>
          <a:srcRect/>
          <a:stretch/>
        </p:blipFill>
        <p:spPr>
          <a:xfrm>
            <a:off x="0" y="0"/>
            <a:ext cx="2552700" cy="895327"/>
          </a:xfrm>
          <a:prstGeom prst="rect">
            <a:avLst/>
          </a:prstGeom>
          <a:noFill/>
          <a:ln>
            <a:noFill/>
          </a:ln>
        </p:spPr>
      </p:pic>
      <p:sp>
        <p:nvSpPr>
          <p:cNvPr id="9" name="Date Placeholder 8"/>
          <p:cNvSpPr>
            <a:spLocks noGrp="1"/>
          </p:cNvSpPr>
          <p:nvPr>
            <p:ph type="dt" idx="10"/>
          </p:nvPr>
        </p:nvSpPr>
        <p:spPr/>
        <p:txBody>
          <a:bodyPr/>
          <a:lstStyle/>
          <a:p>
            <a:r>
              <a:rPr lang="en-US" smtClean="0"/>
              <a:t>26-11-22</a:t>
            </a:r>
            <a:endParaRPr lang="en-US" dirty="0"/>
          </a:p>
        </p:txBody>
      </p:sp>
      <p:sp>
        <p:nvSpPr>
          <p:cNvPr id="10" name="Slide Number Placeholder 9"/>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a:t>
            </a:fld>
            <a:endParaRPr lang="en-US"/>
          </a:p>
        </p:txBody>
      </p:sp>
      <p:sp>
        <p:nvSpPr>
          <p:cNvPr id="11" name="Footer Placeholder 10"/>
          <p:cNvSpPr>
            <a:spLocks noGrp="1"/>
          </p:cNvSpPr>
          <p:nvPr>
            <p:ph type="ftr" idx="11"/>
          </p:nvPr>
        </p:nvSpPr>
        <p:spPr/>
        <p:txBody>
          <a:bodyPr/>
          <a:lstStyle/>
          <a:p>
            <a:r>
              <a:rPr lang="en-US"/>
              <a:t>M.KUMARASAMY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81" name="Google Shape;181;p9"/>
          <p:cNvPicPr preferRelativeResize="0"/>
          <p:nvPr/>
        </p:nvPicPr>
        <p:blipFill rotWithShape="1">
          <a:blip r:embed="rId3">
            <a:alphaModFix/>
          </a:blip>
          <a:srcRect/>
          <a:stretch/>
        </p:blipFill>
        <p:spPr>
          <a:xfrm>
            <a:off x="914400" y="5430278"/>
            <a:ext cx="762000" cy="780769"/>
          </a:xfrm>
          <a:prstGeom prst="rect">
            <a:avLst/>
          </a:prstGeom>
          <a:noFill/>
          <a:ln>
            <a:noFill/>
          </a:ln>
        </p:spPr>
      </p:pic>
      <p:pic>
        <p:nvPicPr>
          <p:cNvPr id="182" name="Google Shape;182;p9" descr="kr.png"/>
          <p:cNvPicPr preferRelativeResize="0"/>
          <p:nvPr/>
        </p:nvPicPr>
        <p:blipFill rotWithShape="1">
          <a:blip r:embed="rId4">
            <a:alphaModFix/>
          </a:blip>
          <a:srcRect/>
          <a:stretch/>
        </p:blipFill>
        <p:spPr>
          <a:xfrm>
            <a:off x="8397460" y="0"/>
            <a:ext cx="736601" cy="457200"/>
          </a:xfrm>
          <a:prstGeom prst="rect">
            <a:avLst/>
          </a:prstGeom>
          <a:noFill/>
          <a:ln>
            <a:noFill/>
          </a:ln>
        </p:spPr>
      </p:pic>
      <p:sp>
        <p:nvSpPr>
          <p:cNvPr id="11" name="Rectangle 10"/>
          <p:cNvSpPr/>
          <p:nvPr/>
        </p:nvSpPr>
        <p:spPr>
          <a:xfrm>
            <a:off x="2286000" y="1012954"/>
            <a:ext cx="4572000" cy="4832092"/>
          </a:xfrm>
          <a:prstGeom prst="rect">
            <a:avLst/>
          </a:prstGeom>
        </p:spPr>
        <p:txBody>
          <a:bodyPr>
            <a:spAutoFit/>
          </a:bodyPr>
          <a:lstStyle/>
          <a:p>
            <a:r>
              <a:rPr lang="en-US" dirty="0"/>
              <a:t>#include &lt;</a:t>
            </a:r>
            <a:r>
              <a:rPr lang="en-US" dirty="0" err="1"/>
              <a:t>EEPROM.h</a:t>
            </a:r>
            <a:r>
              <a:rPr lang="en-US" dirty="0"/>
              <a:t>&gt;</a:t>
            </a:r>
          </a:p>
          <a:p>
            <a:r>
              <a:rPr lang="en-US" dirty="0"/>
              <a:t>#include &lt;</a:t>
            </a:r>
            <a:r>
              <a:rPr lang="en-US" dirty="0" err="1"/>
              <a:t>SoftwareSerial.h</a:t>
            </a:r>
            <a:r>
              <a:rPr lang="en-US" dirty="0"/>
              <a:t>&gt;</a:t>
            </a:r>
          </a:p>
          <a:p>
            <a:r>
              <a:rPr lang="en-US" dirty="0" err="1"/>
              <a:t>SoftwareSerial</a:t>
            </a:r>
            <a:r>
              <a:rPr lang="en-US" dirty="0"/>
              <a:t> </a:t>
            </a:r>
            <a:r>
              <a:rPr lang="en-US" dirty="0" err="1"/>
              <a:t>BT_Serial</a:t>
            </a:r>
            <a:r>
              <a:rPr lang="en-US" dirty="0"/>
              <a:t>(2, 3); // RX, TX</a:t>
            </a:r>
          </a:p>
          <a:p>
            <a:endParaRPr lang="en-US" dirty="0"/>
          </a:p>
          <a:p>
            <a:r>
              <a:rPr lang="en-US" dirty="0"/>
              <a:t>#define Relay1 4 // Load1 Pin Out</a:t>
            </a:r>
          </a:p>
          <a:p>
            <a:r>
              <a:rPr lang="en-US" dirty="0"/>
              <a:t>#define Relay2 5 // Load2 Pin Out</a:t>
            </a:r>
          </a:p>
          <a:p>
            <a:r>
              <a:rPr lang="en-US" dirty="0"/>
              <a:t>#define Relay3 6 // Load3 Pin Out</a:t>
            </a:r>
          </a:p>
          <a:p>
            <a:r>
              <a:rPr lang="en-US" dirty="0"/>
              <a:t>#define Relay4 7 // Load4 Pin Out</a:t>
            </a:r>
          </a:p>
          <a:p>
            <a:endParaRPr lang="en-US" dirty="0"/>
          </a:p>
          <a:p>
            <a:r>
              <a:rPr lang="en-US" dirty="0"/>
              <a:t>char </a:t>
            </a:r>
            <a:r>
              <a:rPr lang="en-US" dirty="0" err="1"/>
              <a:t>bt_data</a:t>
            </a:r>
            <a:r>
              <a:rPr lang="en-US" dirty="0"/>
              <a:t>; // variable to receive data from the serial port</a:t>
            </a:r>
          </a:p>
          <a:p>
            <a:r>
              <a:rPr lang="en-US" dirty="0" err="1"/>
              <a:t>int</a:t>
            </a:r>
            <a:r>
              <a:rPr lang="en-US" dirty="0"/>
              <a:t> load1, load2, load3, load4, power;</a:t>
            </a:r>
          </a:p>
          <a:p>
            <a:endParaRPr lang="en-US" dirty="0"/>
          </a:p>
          <a:p>
            <a:r>
              <a:rPr lang="en-US" dirty="0"/>
              <a:t>void setup(){</a:t>
            </a:r>
          </a:p>
          <a:p>
            <a:r>
              <a:rPr lang="en-US" dirty="0" err="1"/>
              <a:t>Serial.begin</a:t>
            </a:r>
            <a:r>
              <a:rPr lang="en-US" dirty="0"/>
              <a:t>(9600);</a:t>
            </a:r>
          </a:p>
          <a:p>
            <a:r>
              <a:rPr lang="en-US" dirty="0" err="1"/>
              <a:t>BT_Serial.begin</a:t>
            </a:r>
            <a:r>
              <a:rPr lang="en-US" dirty="0"/>
              <a:t>(9600); </a:t>
            </a:r>
          </a:p>
          <a:p>
            <a:endParaRPr lang="en-US" dirty="0"/>
          </a:p>
          <a:p>
            <a:r>
              <a:rPr lang="en-US" dirty="0" err="1"/>
              <a:t>pinMode</a:t>
            </a:r>
            <a:r>
              <a:rPr lang="en-US" dirty="0"/>
              <a:t>(Relay1, OUTPUT); </a:t>
            </a:r>
            <a:r>
              <a:rPr lang="en-US" dirty="0" err="1"/>
              <a:t>digitalWrite</a:t>
            </a:r>
            <a:r>
              <a:rPr lang="en-US" dirty="0"/>
              <a:t>(Relay1, 1); </a:t>
            </a:r>
          </a:p>
          <a:p>
            <a:r>
              <a:rPr lang="en-US" dirty="0" err="1"/>
              <a:t>pinMode</a:t>
            </a:r>
            <a:r>
              <a:rPr lang="en-US" dirty="0"/>
              <a:t>(Relay2, OUTPUT); </a:t>
            </a:r>
            <a:r>
              <a:rPr lang="en-US" dirty="0" err="1"/>
              <a:t>digitalWrite</a:t>
            </a:r>
            <a:r>
              <a:rPr lang="en-US" dirty="0"/>
              <a:t>(Relay2, 1); </a:t>
            </a:r>
          </a:p>
          <a:p>
            <a:r>
              <a:rPr lang="en-US" dirty="0" err="1"/>
              <a:t>pinMode</a:t>
            </a:r>
            <a:r>
              <a:rPr lang="en-US" dirty="0"/>
              <a:t>(Relay3, OUTPUT); </a:t>
            </a:r>
            <a:r>
              <a:rPr lang="en-US" dirty="0" err="1"/>
              <a:t>digitalWrite</a:t>
            </a:r>
            <a:r>
              <a:rPr lang="en-US" dirty="0"/>
              <a:t>(Relay3, 1); </a:t>
            </a:r>
          </a:p>
          <a:p>
            <a:r>
              <a:rPr lang="en-US" dirty="0" err="1"/>
              <a:t>pinMode</a:t>
            </a:r>
            <a:r>
              <a:rPr lang="en-US" dirty="0"/>
              <a:t>(Relay4, OUTPUT); </a:t>
            </a:r>
            <a:r>
              <a:rPr lang="en-US" dirty="0" err="1"/>
              <a:t>digitalWrite</a:t>
            </a:r>
            <a:r>
              <a:rPr lang="en-US" dirty="0"/>
              <a:t>(Relay4, 1); </a:t>
            </a:r>
          </a:p>
          <a:p>
            <a:r>
              <a:rPr lang="en-US" dirty="0"/>
              <a:t>  </a:t>
            </a:r>
          </a:p>
        </p:txBody>
      </p:sp>
      <p:sp>
        <p:nvSpPr>
          <p:cNvPr id="12" name="Date Placeholder 11"/>
          <p:cNvSpPr>
            <a:spLocks noGrp="1"/>
          </p:cNvSpPr>
          <p:nvPr>
            <p:ph type="dt" idx="10"/>
          </p:nvPr>
        </p:nvSpPr>
        <p:spPr/>
        <p:txBody>
          <a:bodyPr/>
          <a:lstStyle/>
          <a:p>
            <a:r>
              <a:rPr lang="en-US" smtClean="0"/>
              <a:t>26-11-22</a:t>
            </a:r>
            <a:endParaRPr lang="en-US"/>
          </a:p>
        </p:txBody>
      </p:sp>
      <p:sp>
        <p:nvSpPr>
          <p:cNvPr id="13" name="Slide Number Placeholder 1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10</a:t>
            </a:fld>
            <a:endParaRPr lang="en-US"/>
          </a:p>
        </p:txBody>
      </p:sp>
      <p:sp>
        <p:nvSpPr>
          <p:cNvPr id="14" name="Footer Placeholder 13"/>
          <p:cNvSpPr>
            <a:spLocks noGrp="1"/>
          </p:cNvSpPr>
          <p:nvPr>
            <p:ph type="ftr" idx="11"/>
          </p:nvPr>
        </p:nvSpPr>
        <p:spPr/>
        <p:txBody>
          <a:bodyPr/>
          <a:lstStyle/>
          <a:p>
            <a:r>
              <a:rPr lang="en-US"/>
              <a:t>M.KUMARASAMY COLLEGE OF ENGINEERING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92" name="Google Shape;192;p10" descr="kr.png"/>
          <p:cNvPicPr preferRelativeResize="0"/>
          <p:nvPr/>
        </p:nvPicPr>
        <p:blipFill rotWithShape="1">
          <a:blip r:embed="rId3">
            <a:alphaModFix/>
          </a:blip>
          <a:srcRect/>
          <a:stretch/>
        </p:blipFill>
        <p:spPr>
          <a:xfrm>
            <a:off x="8397460" y="0"/>
            <a:ext cx="736601" cy="457200"/>
          </a:xfrm>
          <a:prstGeom prst="rect">
            <a:avLst/>
          </a:prstGeom>
          <a:noFill/>
          <a:ln>
            <a:noFill/>
          </a:ln>
        </p:spPr>
      </p:pic>
      <p:sp>
        <p:nvSpPr>
          <p:cNvPr id="9" name="Rectangle 8"/>
          <p:cNvSpPr/>
          <p:nvPr/>
        </p:nvSpPr>
        <p:spPr>
          <a:xfrm>
            <a:off x="2511187" y="354842"/>
            <a:ext cx="4401403" cy="6124754"/>
          </a:xfrm>
          <a:prstGeom prst="rect">
            <a:avLst/>
          </a:prstGeom>
        </p:spPr>
        <p:txBody>
          <a:bodyPr wrap="square">
            <a:spAutoFit/>
          </a:bodyPr>
          <a:lstStyle/>
          <a:p>
            <a:r>
              <a:rPr lang="en-US" dirty="0"/>
              <a:t>load1 = </a:t>
            </a:r>
            <a:r>
              <a:rPr lang="en-US" dirty="0" err="1"/>
              <a:t>EEPROM.read</a:t>
            </a:r>
            <a:r>
              <a:rPr lang="en-US" dirty="0"/>
              <a:t>(1);</a:t>
            </a:r>
          </a:p>
          <a:p>
            <a:r>
              <a:rPr lang="en-US" dirty="0"/>
              <a:t>load2 = </a:t>
            </a:r>
            <a:r>
              <a:rPr lang="en-US" dirty="0" err="1"/>
              <a:t>EEPROM.read</a:t>
            </a:r>
            <a:r>
              <a:rPr lang="en-US" dirty="0"/>
              <a:t>(2);</a:t>
            </a:r>
          </a:p>
          <a:p>
            <a:r>
              <a:rPr lang="en-US" dirty="0"/>
              <a:t>load3 = </a:t>
            </a:r>
            <a:r>
              <a:rPr lang="en-US" dirty="0" err="1"/>
              <a:t>EEPROM.read</a:t>
            </a:r>
            <a:r>
              <a:rPr lang="en-US" dirty="0"/>
              <a:t>(3);</a:t>
            </a:r>
          </a:p>
          <a:p>
            <a:r>
              <a:rPr lang="en-US" dirty="0"/>
              <a:t>load4 = </a:t>
            </a:r>
            <a:r>
              <a:rPr lang="en-US" dirty="0" err="1"/>
              <a:t>EEPROM.read</a:t>
            </a:r>
            <a:r>
              <a:rPr lang="en-US" dirty="0"/>
              <a:t>(4);</a:t>
            </a:r>
          </a:p>
          <a:p>
            <a:endParaRPr lang="en-US" dirty="0"/>
          </a:p>
          <a:p>
            <a:r>
              <a:rPr lang="en-US" dirty="0"/>
              <a:t>power = </a:t>
            </a:r>
            <a:r>
              <a:rPr lang="en-US" dirty="0" err="1"/>
              <a:t>EEPROM.read</a:t>
            </a:r>
            <a:r>
              <a:rPr lang="en-US" dirty="0"/>
              <a:t>(5);</a:t>
            </a:r>
          </a:p>
          <a:p>
            <a:r>
              <a:rPr lang="en-US" dirty="0"/>
              <a:t>delay(500); </a:t>
            </a:r>
          </a:p>
          <a:p>
            <a:r>
              <a:rPr lang="en-US" dirty="0"/>
              <a:t>}</a:t>
            </a:r>
          </a:p>
          <a:p>
            <a:endParaRPr lang="en-US" dirty="0"/>
          </a:p>
          <a:p>
            <a:r>
              <a:rPr lang="en-US" dirty="0"/>
              <a:t>void loop() {</a:t>
            </a:r>
          </a:p>
          <a:p>
            <a:r>
              <a:rPr lang="en-US" dirty="0"/>
              <a:t>if(</a:t>
            </a:r>
            <a:r>
              <a:rPr lang="en-US" dirty="0" err="1"/>
              <a:t>BT_Serial.available</a:t>
            </a:r>
            <a:r>
              <a:rPr lang="en-US" dirty="0"/>
              <a:t>()&gt;0){</a:t>
            </a:r>
            <a:r>
              <a:rPr lang="en-US" dirty="0" err="1"/>
              <a:t>bt_data</a:t>
            </a:r>
            <a:r>
              <a:rPr lang="en-US" dirty="0"/>
              <a:t> = </a:t>
            </a:r>
            <a:r>
              <a:rPr lang="en-US" dirty="0" err="1"/>
              <a:t>BT_Serial.read</a:t>
            </a:r>
            <a:r>
              <a:rPr lang="en-US" dirty="0"/>
              <a:t>();}</a:t>
            </a:r>
          </a:p>
          <a:p>
            <a:endParaRPr lang="en-US" dirty="0"/>
          </a:p>
          <a:p>
            <a:r>
              <a:rPr lang="en-US" dirty="0"/>
              <a:t>if(</a:t>
            </a:r>
            <a:r>
              <a:rPr lang="en-US" dirty="0" err="1"/>
              <a:t>bt_data</a:t>
            </a:r>
            <a:r>
              <a:rPr lang="en-US" dirty="0"/>
              <a:t> == 'A'){load1=0;EEPROM.write(1, load1);}</a:t>
            </a:r>
          </a:p>
          <a:p>
            <a:r>
              <a:rPr lang="en-US" dirty="0"/>
              <a:t>if(</a:t>
            </a:r>
            <a:r>
              <a:rPr lang="en-US" dirty="0" err="1"/>
              <a:t>bt_data</a:t>
            </a:r>
            <a:r>
              <a:rPr lang="en-US" dirty="0"/>
              <a:t> == 'a'){load1=1;EEPROM.write(1, load1);}</a:t>
            </a:r>
          </a:p>
          <a:p>
            <a:endParaRPr lang="en-US" dirty="0"/>
          </a:p>
          <a:p>
            <a:r>
              <a:rPr lang="en-US" dirty="0"/>
              <a:t>if(</a:t>
            </a:r>
            <a:r>
              <a:rPr lang="en-US" dirty="0" err="1"/>
              <a:t>bt_data</a:t>
            </a:r>
            <a:r>
              <a:rPr lang="en-US" dirty="0"/>
              <a:t> == 'B'){load2=0;EEPROM.write(2, load2);}</a:t>
            </a:r>
          </a:p>
          <a:p>
            <a:r>
              <a:rPr lang="en-US" dirty="0"/>
              <a:t>if(</a:t>
            </a:r>
            <a:r>
              <a:rPr lang="en-US" dirty="0" err="1"/>
              <a:t>bt_data</a:t>
            </a:r>
            <a:r>
              <a:rPr lang="en-US" dirty="0"/>
              <a:t> == 'b'){load2=1;EEPROM.write(2, load2);}</a:t>
            </a:r>
          </a:p>
          <a:p>
            <a:endParaRPr lang="en-US" dirty="0"/>
          </a:p>
          <a:p>
            <a:r>
              <a:rPr lang="en-US" dirty="0"/>
              <a:t>if(</a:t>
            </a:r>
            <a:r>
              <a:rPr lang="en-US" dirty="0" err="1"/>
              <a:t>bt_data</a:t>
            </a:r>
            <a:r>
              <a:rPr lang="en-US" dirty="0"/>
              <a:t> == 'C'){load3=0;EEPROM.write(3, load3);}</a:t>
            </a:r>
          </a:p>
          <a:p>
            <a:r>
              <a:rPr lang="en-US" dirty="0"/>
              <a:t>if(</a:t>
            </a:r>
            <a:r>
              <a:rPr lang="en-US" dirty="0" err="1"/>
              <a:t>bt_data</a:t>
            </a:r>
            <a:r>
              <a:rPr lang="en-US" dirty="0"/>
              <a:t> == 'c'){load3=1;EEPROM.write(3, load3);}</a:t>
            </a:r>
          </a:p>
          <a:p>
            <a:endParaRPr lang="en-US" dirty="0"/>
          </a:p>
          <a:p>
            <a:r>
              <a:rPr lang="en-US" dirty="0"/>
              <a:t>if(</a:t>
            </a:r>
            <a:r>
              <a:rPr lang="en-US" dirty="0" err="1"/>
              <a:t>bt_data</a:t>
            </a:r>
            <a:r>
              <a:rPr lang="en-US" dirty="0"/>
              <a:t> == 'D'){load4=0;EEPROM.write(4, load4);}</a:t>
            </a:r>
          </a:p>
          <a:p>
            <a:r>
              <a:rPr lang="en-US" dirty="0"/>
              <a:t>if(</a:t>
            </a:r>
            <a:r>
              <a:rPr lang="en-US" dirty="0" err="1"/>
              <a:t>bt_data</a:t>
            </a:r>
            <a:r>
              <a:rPr lang="en-US" dirty="0"/>
              <a:t> == 'd'){load4=1;EEPROM.write(4, load4);}</a:t>
            </a:r>
          </a:p>
          <a:p>
            <a:endParaRPr lang="en-US" dirty="0"/>
          </a:p>
          <a:p>
            <a:r>
              <a:rPr lang="en-US" dirty="0"/>
              <a:t>if(</a:t>
            </a:r>
            <a:r>
              <a:rPr lang="en-US" dirty="0" err="1"/>
              <a:t>bt_data</a:t>
            </a:r>
            <a:r>
              <a:rPr lang="en-US" dirty="0"/>
              <a:t> == 'E'){power=0;EEPROM.write(5, power);}</a:t>
            </a:r>
          </a:p>
          <a:p>
            <a:r>
              <a:rPr lang="en-US" dirty="0"/>
              <a:t>if(</a:t>
            </a:r>
            <a:r>
              <a:rPr lang="en-US" dirty="0" err="1"/>
              <a:t>bt_data</a:t>
            </a:r>
            <a:r>
              <a:rPr lang="en-US" dirty="0"/>
              <a:t> == 'e'){power=1;EEPROM.write(5, power);}</a:t>
            </a:r>
          </a:p>
          <a:p>
            <a:endParaRPr lang="en-US" dirty="0"/>
          </a:p>
        </p:txBody>
      </p:sp>
      <p:sp>
        <p:nvSpPr>
          <p:cNvPr id="10" name="Date Placeholder 9"/>
          <p:cNvSpPr>
            <a:spLocks noGrp="1"/>
          </p:cNvSpPr>
          <p:nvPr>
            <p:ph type="dt" idx="10"/>
          </p:nvPr>
        </p:nvSpPr>
        <p:spPr/>
        <p:txBody>
          <a:bodyPr/>
          <a:lstStyle/>
          <a:p>
            <a:r>
              <a:rPr lang="en-US" smtClean="0"/>
              <a:t>26-11-22</a:t>
            </a:r>
            <a:endParaRPr lang="en-US"/>
          </a:p>
        </p:txBody>
      </p:sp>
      <p:sp>
        <p:nvSpPr>
          <p:cNvPr id="11" name="Slide Number Placeholder 10"/>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11</a:t>
            </a:fld>
            <a:endParaRPr lang="en-US"/>
          </a:p>
        </p:txBody>
      </p:sp>
      <p:sp>
        <p:nvSpPr>
          <p:cNvPr id="12" name="Footer Placeholder 11"/>
          <p:cNvSpPr>
            <a:spLocks noGrp="1"/>
          </p:cNvSpPr>
          <p:nvPr>
            <p:ph type="ftr" idx="11"/>
          </p:nvPr>
        </p:nvSpPr>
        <p:spPr/>
        <p:txBody>
          <a:bodyPr/>
          <a:lstStyle/>
          <a:p>
            <a:r>
              <a:rPr lang="en-US"/>
              <a:t>M.KUMARASAMY COLLEGE OF ENGINEERING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202" name="Google Shape;202;p11" descr="kr.png"/>
          <p:cNvPicPr preferRelativeResize="0"/>
          <p:nvPr/>
        </p:nvPicPr>
        <p:blipFill rotWithShape="1">
          <a:blip r:embed="rId3">
            <a:alphaModFix/>
          </a:blip>
          <a:srcRect/>
          <a:stretch/>
        </p:blipFill>
        <p:spPr>
          <a:xfrm>
            <a:off x="8397460" y="0"/>
            <a:ext cx="736601" cy="457200"/>
          </a:xfrm>
          <a:prstGeom prst="rect">
            <a:avLst/>
          </a:prstGeom>
          <a:noFill/>
          <a:ln>
            <a:noFill/>
          </a:ln>
        </p:spPr>
      </p:pic>
      <p:sp>
        <p:nvSpPr>
          <p:cNvPr id="10" name="Rectangle 9"/>
          <p:cNvSpPr/>
          <p:nvPr/>
        </p:nvSpPr>
        <p:spPr>
          <a:xfrm>
            <a:off x="1050878" y="1"/>
            <a:ext cx="5807122" cy="1384995"/>
          </a:xfrm>
          <a:prstGeom prst="rect">
            <a:avLst/>
          </a:prstGeom>
        </p:spPr>
        <p:txBody>
          <a:bodyPr wrap="square">
            <a:spAutoFit/>
          </a:bodyPr>
          <a:lstStyle/>
          <a:p>
            <a:r>
              <a:rPr lang="en-US" dirty="0" err="1"/>
              <a:t>bt_data</a:t>
            </a:r>
            <a:r>
              <a:rPr lang="en-US" dirty="0"/>
              <a:t> = '0';</a:t>
            </a:r>
          </a:p>
          <a:p>
            <a:r>
              <a:rPr lang="en-US" dirty="0"/>
              <a:t>  </a:t>
            </a:r>
          </a:p>
          <a:p>
            <a:r>
              <a:rPr lang="en-US" dirty="0"/>
              <a:t>if(power==1){  </a:t>
            </a:r>
          </a:p>
          <a:p>
            <a:r>
              <a:rPr lang="en-US" dirty="0" err="1"/>
              <a:t>digitalWrite</a:t>
            </a:r>
            <a:r>
              <a:rPr lang="en-US" dirty="0"/>
              <a:t>(Relay1, 1); </a:t>
            </a:r>
          </a:p>
          <a:p>
            <a:r>
              <a:rPr lang="en-US" dirty="0" err="1"/>
              <a:t>digitalWrite</a:t>
            </a:r>
            <a:r>
              <a:rPr lang="en-US" dirty="0"/>
              <a:t>(Relay2, 1); </a:t>
            </a:r>
          </a:p>
          <a:p>
            <a:r>
              <a:rPr lang="en-US" dirty="0" err="1"/>
              <a:t>digitalWrite</a:t>
            </a:r>
            <a:r>
              <a:rPr lang="en-US" dirty="0"/>
              <a:t>(Relay3, 1); </a:t>
            </a:r>
          </a:p>
        </p:txBody>
      </p:sp>
      <p:sp>
        <p:nvSpPr>
          <p:cNvPr id="11" name="Rectangle 10"/>
          <p:cNvSpPr/>
          <p:nvPr/>
        </p:nvSpPr>
        <p:spPr>
          <a:xfrm>
            <a:off x="1023582" y="1528548"/>
            <a:ext cx="5834418" cy="4616648"/>
          </a:xfrm>
          <a:prstGeom prst="rect">
            <a:avLst/>
          </a:prstGeom>
        </p:spPr>
        <p:txBody>
          <a:bodyPr wrap="square">
            <a:spAutoFit/>
          </a:bodyPr>
          <a:lstStyle/>
          <a:p>
            <a:r>
              <a:rPr lang="en-US" dirty="0" err="1"/>
              <a:t>digitalWrite</a:t>
            </a:r>
            <a:r>
              <a:rPr lang="en-US" dirty="0"/>
              <a:t>(Relay4, 1); </a:t>
            </a:r>
          </a:p>
          <a:p>
            <a:r>
              <a:rPr lang="en-US" dirty="0"/>
              <a:t>}else{</a:t>
            </a:r>
          </a:p>
          <a:p>
            <a:r>
              <a:rPr lang="en-US" dirty="0" err="1"/>
              <a:t>digitalWrite</a:t>
            </a:r>
            <a:r>
              <a:rPr lang="en-US" dirty="0"/>
              <a:t>(Relay1, load1); </a:t>
            </a:r>
          </a:p>
          <a:p>
            <a:r>
              <a:rPr lang="en-US" dirty="0" err="1"/>
              <a:t>digitalWrite</a:t>
            </a:r>
            <a:r>
              <a:rPr lang="en-US" dirty="0"/>
              <a:t>(Relay2, load2); </a:t>
            </a:r>
          </a:p>
          <a:p>
            <a:r>
              <a:rPr lang="en-US" dirty="0" err="1"/>
              <a:t>digitalWrite</a:t>
            </a:r>
            <a:r>
              <a:rPr lang="en-US" dirty="0"/>
              <a:t>(Relay3, load3); </a:t>
            </a:r>
          </a:p>
          <a:p>
            <a:r>
              <a:rPr lang="en-US" dirty="0" err="1"/>
              <a:t>digitalWrite</a:t>
            </a:r>
            <a:r>
              <a:rPr lang="en-US" dirty="0"/>
              <a:t>(Relay4, load4);</a:t>
            </a:r>
          </a:p>
          <a:p>
            <a:r>
              <a:rPr lang="en-US" dirty="0"/>
              <a:t>}</a:t>
            </a:r>
          </a:p>
          <a:p>
            <a:endParaRPr lang="en-US" dirty="0"/>
          </a:p>
          <a:p>
            <a:r>
              <a:rPr lang="en-US" dirty="0"/>
              <a:t> </a:t>
            </a:r>
            <a:r>
              <a:rPr lang="en-US" dirty="0" err="1"/>
              <a:t>BT_Serial.print</a:t>
            </a:r>
            <a:r>
              <a:rPr lang="en-US" dirty="0"/>
              <a:t>(power); //send distance to MIT App</a:t>
            </a:r>
          </a:p>
          <a:p>
            <a:r>
              <a:rPr lang="en-US" dirty="0"/>
              <a:t> </a:t>
            </a:r>
            <a:r>
              <a:rPr lang="en-US" dirty="0" err="1"/>
              <a:t>BT_Serial.print</a:t>
            </a:r>
            <a:r>
              <a:rPr lang="en-US" dirty="0"/>
              <a:t>(";");</a:t>
            </a:r>
          </a:p>
          <a:p>
            <a:r>
              <a:rPr lang="en-US" dirty="0"/>
              <a:t> </a:t>
            </a:r>
            <a:r>
              <a:rPr lang="en-US" dirty="0" err="1"/>
              <a:t>BT_Serial.print</a:t>
            </a:r>
            <a:r>
              <a:rPr lang="en-US" dirty="0"/>
              <a:t>(load1); //send distance to MIT App </a:t>
            </a:r>
          </a:p>
          <a:p>
            <a:r>
              <a:rPr lang="en-US" dirty="0"/>
              <a:t> </a:t>
            </a:r>
            <a:r>
              <a:rPr lang="en-US" dirty="0" err="1"/>
              <a:t>BT_Serial.print</a:t>
            </a:r>
            <a:r>
              <a:rPr lang="en-US" dirty="0"/>
              <a:t>(";");</a:t>
            </a:r>
          </a:p>
          <a:p>
            <a:r>
              <a:rPr lang="en-US" dirty="0"/>
              <a:t> </a:t>
            </a:r>
            <a:r>
              <a:rPr lang="en-US" dirty="0" err="1"/>
              <a:t>BT_Serial.print</a:t>
            </a:r>
            <a:r>
              <a:rPr lang="en-US" dirty="0"/>
              <a:t>(load2); //send distance to MIT App </a:t>
            </a:r>
          </a:p>
          <a:p>
            <a:r>
              <a:rPr lang="en-US" dirty="0"/>
              <a:t> </a:t>
            </a:r>
            <a:r>
              <a:rPr lang="en-US" dirty="0" err="1"/>
              <a:t>BT_Serial.print</a:t>
            </a:r>
            <a:r>
              <a:rPr lang="en-US" dirty="0"/>
              <a:t>(";");</a:t>
            </a:r>
          </a:p>
          <a:p>
            <a:r>
              <a:rPr lang="en-US" dirty="0"/>
              <a:t> </a:t>
            </a:r>
            <a:r>
              <a:rPr lang="en-US" dirty="0" err="1"/>
              <a:t>BT_Serial.print</a:t>
            </a:r>
            <a:r>
              <a:rPr lang="en-US" dirty="0"/>
              <a:t>(load3); //send distance to MIT App </a:t>
            </a:r>
          </a:p>
          <a:p>
            <a:r>
              <a:rPr lang="en-US" dirty="0"/>
              <a:t> </a:t>
            </a:r>
            <a:r>
              <a:rPr lang="en-US" dirty="0" err="1"/>
              <a:t>BT_Serial.print</a:t>
            </a:r>
            <a:r>
              <a:rPr lang="en-US" dirty="0"/>
              <a:t>(";");</a:t>
            </a:r>
          </a:p>
          <a:p>
            <a:r>
              <a:rPr lang="en-US" dirty="0"/>
              <a:t> </a:t>
            </a:r>
            <a:r>
              <a:rPr lang="en-US" dirty="0" err="1"/>
              <a:t>BT_Serial.print</a:t>
            </a:r>
            <a:r>
              <a:rPr lang="en-US" dirty="0"/>
              <a:t>(load4); //send distance to MIT App </a:t>
            </a:r>
          </a:p>
          <a:p>
            <a:r>
              <a:rPr lang="en-US" dirty="0"/>
              <a:t> </a:t>
            </a:r>
            <a:r>
              <a:rPr lang="en-US" dirty="0" err="1"/>
              <a:t>BT_Serial.println</a:t>
            </a:r>
            <a:r>
              <a:rPr lang="en-US" dirty="0"/>
              <a:t>(";");</a:t>
            </a:r>
          </a:p>
          <a:p>
            <a:r>
              <a:rPr lang="en-US" dirty="0"/>
              <a:t>  </a:t>
            </a:r>
          </a:p>
          <a:p>
            <a:r>
              <a:rPr lang="en-US" dirty="0"/>
              <a:t>delay(500);  </a:t>
            </a:r>
          </a:p>
          <a:p>
            <a:r>
              <a:rPr lang="en-US" dirty="0"/>
              <a:t>}</a:t>
            </a:r>
          </a:p>
        </p:txBody>
      </p:sp>
      <p:sp>
        <p:nvSpPr>
          <p:cNvPr id="12" name="Date Placeholder 11"/>
          <p:cNvSpPr>
            <a:spLocks noGrp="1"/>
          </p:cNvSpPr>
          <p:nvPr>
            <p:ph type="dt" idx="10"/>
          </p:nvPr>
        </p:nvSpPr>
        <p:spPr/>
        <p:txBody>
          <a:bodyPr/>
          <a:lstStyle/>
          <a:p>
            <a:r>
              <a:rPr lang="en-US" smtClean="0"/>
              <a:t>26-11-22</a:t>
            </a:r>
            <a:endParaRPr lang="en-US"/>
          </a:p>
        </p:txBody>
      </p:sp>
      <p:sp>
        <p:nvSpPr>
          <p:cNvPr id="13" name="Slide Number Placeholder 1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12</a:t>
            </a:fld>
            <a:endParaRPr lang="en-US"/>
          </a:p>
        </p:txBody>
      </p:sp>
      <p:sp>
        <p:nvSpPr>
          <p:cNvPr id="14" name="Footer Placeholder 13"/>
          <p:cNvSpPr>
            <a:spLocks noGrp="1"/>
          </p:cNvSpPr>
          <p:nvPr>
            <p:ph type="ftr" idx="11"/>
          </p:nvPr>
        </p:nvSpPr>
        <p:spPr/>
        <p:txBody>
          <a:bodyPr/>
          <a:lstStyle/>
          <a:p>
            <a:r>
              <a:rPr lang="en-US"/>
              <a:t>M.KUMARASAMY COLLEGE OF ENGINEERING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119115" y="955343"/>
            <a:ext cx="6605517" cy="2862322"/>
          </a:xfrm>
          <a:prstGeom prst="rect">
            <a:avLst/>
          </a:prstGeom>
        </p:spPr>
        <p:txBody>
          <a:bodyPr wrap="square">
            <a:spAutoFit/>
          </a:bodyPr>
          <a:lstStyle/>
          <a:p>
            <a:pPr algn="just"/>
            <a:r>
              <a:rPr lang="en-US" sz="1800" dirty="0">
                <a:latin typeface="Calibri" pitchFamily="34" charset="0"/>
                <a:cs typeface="Calibri" pitchFamily="34" charset="0"/>
              </a:rPr>
              <a:t>The standard feature for cellular phones is a Bluetooth technology which can be used in wireless connection for cellular phones and home appliances. Bluetooth technology gives an efficient method for controlling home automation. It is a low cost and a secured technology. The </a:t>
            </a:r>
            <a:r>
              <a:rPr lang="en-US" sz="1800" dirty="0" err="1">
                <a:latin typeface="Calibri" pitchFamily="34" charset="0"/>
                <a:cs typeface="Calibri" pitchFamily="34" charset="0"/>
              </a:rPr>
              <a:t>Arduino</a:t>
            </a:r>
            <a:r>
              <a:rPr lang="en-US" sz="1800" dirty="0">
                <a:latin typeface="Calibri" pitchFamily="34" charset="0"/>
                <a:cs typeface="Calibri" pitchFamily="34" charset="0"/>
              </a:rPr>
              <a:t> Bluetooth board is used in the system. The cell phone is used python program to supply the user interface. The band frequency of working is over 2.4 GHz ISM with a range of 10 m and 1 Mbps speed . This module HC-05  provides a good wireless transmission &amp; a well receiving serial data; it can be used to provide a connection between MCU and PC for the data transferring purpose</a:t>
            </a:r>
          </a:p>
        </p:txBody>
      </p:sp>
      <p:pic>
        <p:nvPicPr>
          <p:cNvPr id="7" name="Picture 6" descr="hc051.jpg"/>
          <p:cNvPicPr>
            <a:picLocks noChangeAspect="1"/>
          </p:cNvPicPr>
          <p:nvPr/>
        </p:nvPicPr>
        <p:blipFill>
          <a:blip r:embed="rId2"/>
          <a:stretch>
            <a:fillRect/>
          </a:stretch>
        </p:blipFill>
        <p:spPr>
          <a:xfrm>
            <a:off x="2593074" y="4352547"/>
            <a:ext cx="3073234" cy="1793067"/>
          </a:xfrm>
          <a:prstGeom prst="rect">
            <a:avLst/>
          </a:prstGeom>
        </p:spPr>
      </p:pic>
      <p:sp>
        <p:nvSpPr>
          <p:cNvPr id="8" name="TextBox 7"/>
          <p:cNvSpPr txBox="1"/>
          <p:nvPr/>
        </p:nvSpPr>
        <p:spPr>
          <a:xfrm>
            <a:off x="1760561" y="518615"/>
            <a:ext cx="3611886" cy="461665"/>
          </a:xfrm>
          <a:prstGeom prst="rect">
            <a:avLst/>
          </a:prstGeom>
          <a:noFill/>
        </p:spPr>
        <p:txBody>
          <a:bodyPr wrap="none" rtlCol="0">
            <a:spAutoFit/>
          </a:bodyPr>
          <a:lstStyle/>
          <a:p>
            <a:r>
              <a:rPr lang="en-US" sz="2400" dirty="0">
                <a:solidFill>
                  <a:schemeClr val="accent4">
                    <a:lumMod val="75000"/>
                  </a:schemeClr>
                </a:solidFill>
                <a:latin typeface="Calibri" pitchFamily="34" charset="0"/>
                <a:cs typeface="Calibri" pitchFamily="34" charset="0"/>
              </a:rPr>
              <a:t>BLUTOOTH MODULE HC-05</a:t>
            </a:r>
          </a:p>
        </p:txBody>
      </p:sp>
      <p:sp>
        <p:nvSpPr>
          <p:cNvPr id="9" name="Date Placeholder 8"/>
          <p:cNvSpPr>
            <a:spLocks noGrp="1"/>
          </p:cNvSpPr>
          <p:nvPr>
            <p:ph type="dt" idx="10"/>
          </p:nvPr>
        </p:nvSpPr>
        <p:spPr/>
        <p:txBody>
          <a:bodyPr/>
          <a:lstStyle/>
          <a:p>
            <a:r>
              <a:rPr lang="en-US" smtClean="0"/>
              <a:t>26-11-22</a:t>
            </a:r>
            <a:endParaRPr lang="en-US"/>
          </a:p>
        </p:txBody>
      </p:sp>
      <p:sp>
        <p:nvSpPr>
          <p:cNvPr id="10" name="Slide Number Placeholder 9"/>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13</a:t>
            </a:fld>
            <a:endParaRPr lang="en-US"/>
          </a:p>
        </p:txBody>
      </p:sp>
      <p:sp>
        <p:nvSpPr>
          <p:cNvPr id="11" name="Footer Placeholder 10"/>
          <p:cNvSpPr>
            <a:spLocks noGrp="1"/>
          </p:cNvSpPr>
          <p:nvPr>
            <p:ph type="ftr" idx="11"/>
          </p:nvPr>
        </p:nvSpPr>
        <p:spPr/>
        <p:txBody>
          <a:bodyPr/>
          <a:lstStyle/>
          <a:p>
            <a:r>
              <a:rPr lang="en-US"/>
              <a:t>M.KUMARASAMY COLLEGE OF ENGINEERING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g1560d51a97e_0_6"/>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dirty="0">
                <a:solidFill>
                  <a:schemeClr val="accent2">
                    <a:lumMod val="75000"/>
                  </a:schemeClr>
                </a:solidFill>
              </a:rPr>
              <a:t>ARDUINO</a:t>
            </a:r>
            <a:endParaRPr>
              <a:solidFill>
                <a:schemeClr val="accent2">
                  <a:lumMod val="75000"/>
                </a:schemeClr>
              </a:solidFill>
            </a:endParaRPr>
          </a:p>
        </p:txBody>
      </p:sp>
      <p:sp>
        <p:nvSpPr>
          <p:cNvPr id="221" name="Google Shape;221;g1560d51a97e_0_6"/>
          <p:cNvSpPr txBox="1">
            <a:spLocks noGrp="1"/>
          </p:cNvSpPr>
          <p:nvPr>
            <p:ph type="body" idx="1"/>
          </p:nvPr>
        </p:nvSpPr>
        <p:spPr>
          <a:xfrm>
            <a:off x="457200" y="1460310"/>
            <a:ext cx="8686800" cy="2183642"/>
          </a:xfrm>
          <a:prstGeom prst="rect">
            <a:avLst/>
          </a:prstGeom>
        </p:spPr>
        <p:txBody>
          <a:bodyPr spcFirstLastPara="1" wrap="square" lIns="91425" tIns="45700" rIns="91425" bIns="45700" anchor="t" anchorCtr="0">
            <a:normAutofit fontScale="85000" lnSpcReduction="20000"/>
          </a:bodyPr>
          <a:lstStyle/>
          <a:p>
            <a:pPr marL="0" lvl="0" indent="0" algn="just">
              <a:buNone/>
            </a:pPr>
            <a:r>
              <a:rPr lang="en-US" sz="2400" dirty="0" err="1"/>
              <a:t>Arduino</a:t>
            </a:r>
            <a:r>
              <a:rPr lang="en-US" sz="2400" dirty="0"/>
              <a:t> UNO is a single board computer. </a:t>
            </a:r>
            <a:r>
              <a:rPr lang="en-US" sz="2400" dirty="0" err="1"/>
              <a:t>Arduino</a:t>
            </a:r>
            <a:r>
              <a:rPr lang="en-US" sz="2400" dirty="0"/>
              <a:t> is an open source physical computing platform based on a simple input/output (I/O) board. The type of the </a:t>
            </a:r>
            <a:r>
              <a:rPr lang="en-US" sz="2400" dirty="0" err="1"/>
              <a:t>Arduino</a:t>
            </a:r>
            <a:r>
              <a:rPr lang="en-US" sz="2400" dirty="0"/>
              <a:t> board used in this paper is ATMega328P </a:t>
            </a:r>
            <a:r>
              <a:rPr lang="en-US" sz="2400" dirty="0" err="1"/>
              <a:t>Arduino</a:t>
            </a:r>
            <a:r>
              <a:rPr lang="en-US" sz="2400" dirty="0"/>
              <a:t> Uno Microcontroller having 2KB static RAM, 32KB flash memory, 8 bit CPU, 6 Analog I/O pins and 14 Digital I/O pins . The language used to program the </a:t>
            </a:r>
            <a:r>
              <a:rPr lang="en-US" sz="2400" dirty="0" err="1"/>
              <a:t>Arduino</a:t>
            </a:r>
            <a:r>
              <a:rPr lang="en-US" sz="2400" dirty="0"/>
              <a:t> microcontroller is C/C++. Programs are created in the </a:t>
            </a:r>
            <a:r>
              <a:rPr lang="en-US" sz="2400" dirty="0" err="1"/>
              <a:t>Arduino</a:t>
            </a:r>
            <a:r>
              <a:rPr lang="en-US" sz="2400" dirty="0"/>
              <a:t> development environment that compiling and linking source code and downloaded to the </a:t>
            </a:r>
            <a:r>
              <a:rPr lang="en-US" sz="2400" dirty="0" err="1"/>
              <a:t>Arduino</a:t>
            </a:r>
            <a:r>
              <a:rPr lang="en-US" sz="2400" dirty="0"/>
              <a:t> board where it start running .</a:t>
            </a:r>
            <a:endParaRPr sz="2400"/>
          </a:p>
        </p:txBody>
      </p:sp>
      <p:pic>
        <p:nvPicPr>
          <p:cNvPr id="7" name="Picture 6" descr="Types-of-Arduino.jpg"/>
          <p:cNvPicPr>
            <a:picLocks noChangeAspect="1"/>
          </p:cNvPicPr>
          <p:nvPr/>
        </p:nvPicPr>
        <p:blipFill>
          <a:blip r:embed="rId3"/>
          <a:stretch>
            <a:fillRect/>
          </a:stretch>
        </p:blipFill>
        <p:spPr>
          <a:xfrm>
            <a:off x="5500048" y="4103713"/>
            <a:ext cx="2903134" cy="1935422"/>
          </a:xfrm>
          <a:prstGeom prst="rect">
            <a:avLst/>
          </a:prstGeom>
        </p:spPr>
      </p:pic>
      <p:pic>
        <p:nvPicPr>
          <p:cNvPr id="8" name="Picture 7" descr="board-anatomy.png"/>
          <p:cNvPicPr>
            <a:picLocks noChangeAspect="1"/>
          </p:cNvPicPr>
          <p:nvPr/>
        </p:nvPicPr>
        <p:blipFill>
          <a:blip r:embed="rId4"/>
          <a:stretch>
            <a:fillRect/>
          </a:stretch>
        </p:blipFill>
        <p:spPr>
          <a:xfrm>
            <a:off x="239594" y="3630304"/>
            <a:ext cx="5014794" cy="2374711"/>
          </a:xfrm>
          <a:prstGeom prst="rect">
            <a:avLst/>
          </a:prstGeom>
        </p:spPr>
      </p:pic>
      <p:sp>
        <p:nvSpPr>
          <p:cNvPr id="9" name="Date Placeholder 8"/>
          <p:cNvSpPr>
            <a:spLocks noGrp="1"/>
          </p:cNvSpPr>
          <p:nvPr>
            <p:ph type="dt" idx="10"/>
          </p:nvPr>
        </p:nvSpPr>
        <p:spPr/>
        <p:txBody>
          <a:bodyPr/>
          <a:lstStyle/>
          <a:p>
            <a:r>
              <a:rPr lang="en-US" smtClean="0"/>
              <a:t>26-11-22</a:t>
            </a:r>
            <a:endParaRPr lang="en-US"/>
          </a:p>
        </p:txBody>
      </p:sp>
      <p:sp>
        <p:nvSpPr>
          <p:cNvPr id="10" name="Slide Number Placeholder 9"/>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14</a:t>
            </a:fld>
            <a:endParaRPr lang="en-US"/>
          </a:p>
        </p:txBody>
      </p:sp>
      <p:sp>
        <p:nvSpPr>
          <p:cNvPr id="11" name="Footer Placeholder 10"/>
          <p:cNvSpPr>
            <a:spLocks noGrp="1"/>
          </p:cNvSpPr>
          <p:nvPr>
            <p:ph type="ftr" idx="11"/>
          </p:nvPr>
        </p:nvSpPr>
        <p:spPr/>
        <p:txBody>
          <a:bodyPr/>
          <a:lstStyle/>
          <a:p>
            <a:r>
              <a:rPr lang="en-US"/>
              <a:t>M.KUMARASAMY COLLEGE OF ENGINEERING</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1560d51a97e_0_13"/>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dirty="0">
                <a:solidFill>
                  <a:schemeClr val="accent5">
                    <a:lumMod val="75000"/>
                  </a:schemeClr>
                </a:solidFill>
              </a:rPr>
              <a:t>RELAY MODULE</a:t>
            </a:r>
            <a:endParaRPr>
              <a:solidFill>
                <a:schemeClr val="accent5">
                  <a:lumMod val="75000"/>
                </a:schemeClr>
              </a:solidFill>
            </a:endParaRPr>
          </a:p>
        </p:txBody>
      </p:sp>
      <p:sp>
        <p:nvSpPr>
          <p:cNvPr id="229" name="Google Shape;229;g1560d51a97e_0_13"/>
          <p:cNvSpPr txBox="1">
            <a:spLocks noGrp="1"/>
          </p:cNvSpPr>
          <p:nvPr>
            <p:ph type="body" idx="1"/>
          </p:nvPr>
        </p:nvSpPr>
        <p:spPr>
          <a:xfrm>
            <a:off x="457200" y="1600200"/>
            <a:ext cx="8229600" cy="4526100"/>
          </a:xfrm>
          <a:prstGeom prst="rect">
            <a:avLst/>
          </a:prstGeom>
        </p:spPr>
        <p:txBody>
          <a:bodyPr spcFirstLastPara="1" wrap="square" lIns="91425" tIns="45700" rIns="91425" bIns="45700" anchor="t" anchorCtr="0">
            <a:normAutofit/>
          </a:bodyPr>
          <a:lstStyle/>
          <a:p>
            <a:pPr marL="0" lvl="0" indent="0" algn="just">
              <a:buNone/>
            </a:pPr>
            <a:r>
              <a:rPr lang="en-US" sz="2400" dirty="0"/>
              <a:t>Relay boards are </a:t>
            </a:r>
            <a:r>
              <a:rPr lang="en-US" sz="2400" b="1" dirty="0"/>
              <a:t>computer boards with an array of relays and switches</a:t>
            </a:r>
            <a:r>
              <a:rPr lang="en-US" sz="2400" dirty="0"/>
              <a:t>. They have input and output terminals and are designed to control the voltage supply. Relay boards provide independently programmable, real-time control for each of several onboard relay channels.</a:t>
            </a:r>
            <a:endParaRPr sz="2400"/>
          </a:p>
        </p:txBody>
      </p:sp>
      <p:pic>
        <p:nvPicPr>
          <p:cNvPr id="7" name="Picture 6" descr="Four-Channel-Relay-Module-Pinout.jpg"/>
          <p:cNvPicPr>
            <a:picLocks noChangeAspect="1"/>
          </p:cNvPicPr>
          <p:nvPr/>
        </p:nvPicPr>
        <p:blipFill>
          <a:blip r:embed="rId3"/>
          <a:stretch>
            <a:fillRect/>
          </a:stretch>
        </p:blipFill>
        <p:spPr>
          <a:xfrm>
            <a:off x="4667532" y="3252179"/>
            <a:ext cx="4022251" cy="2676138"/>
          </a:xfrm>
          <a:prstGeom prst="rect">
            <a:avLst/>
          </a:prstGeom>
        </p:spPr>
      </p:pic>
      <p:pic>
        <p:nvPicPr>
          <p:cNvPr id="8" name="Picture 7" descr="Single-Channel-Relay-Module.jpg"/>
          <p:cNvPicPr>
            <a:picLocks noChangeAspect="1"/>
          </p:cNvPicPr>
          <p:nvPr/>
        </p:nvPicPr>
        <p:blipFill>
          <a:blip r:embed="rId4"/>
          <a:stretch>
            <a:fillRect/>
          </a:stretch>
        </p:blipFill>
        <p:spPr>
          <a:xfrm>
            <a:off x="928048" y="3839855"/>
            <a:ext cx="3462693" cy="2308462"/>
          </a:xfrm>
          <a:prstGeom prst="rect">
            <a:avLst/>
          </a:prstGeom>
        </p:spPr>
      </p:pic>
      <p:sp>
        <p:nvSpPr>
          <p:cNvPr id="9" name="Date Placeholder 8"/>
          <p:cNvSpPr>
            <a:spLocks noGrp="1"/>
          </p:cNvSpPr>
          <p:nvPr>
            <p:ph type="dt" idx="10"/>
          </p:nvPr>
        </p:nvSpPr>
        <p:spPr/>
        <p:txBody>
          <a:bodyPr/>
          <a:lstStyle/>
          <a:p>
            <a:r>
              <a:rPr lang="en-US" smtClean="0"/>
              <a:t>26-11-22</a:t>
            </a:r>
            <a:endParaRPr lang="en-US"/>
          </a:p>
        </p:txBody>
      </p:sp>
      <p:sp>
        <p:nvSpPr>
          <p:cNvPr id="10" name="Slide Number Placeholder 9"/>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15</a:t>
            </a:fld>
            <a:endParaRPr lang="en-US"/>
          </a:p>
        </p:txBody>
      </p:sp>
      <p:sp>
        <p:nvSpPr>
          <p:cNvPr id="11" name="Footer Placeholder 10"/>
          <p:cNvSpPr>
            <a:spLocks noGrp="1"/>
          </p:cNvSpPr>
          <p:nvPr>
            <p:ph type="ftr" idx="11"/>
          </p:nvPr>
        </p:nvSpPr>
        <p:spPr/>
        <p:txBody>
          <a:bodyPr/>
          <a:lstStyle/>
          <a:p>
            <a:r>
              <a:rPr lang="en-US"/>
              <a:t>M.KUMARASAMY COLLEGE OF ENGINEERING</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lumMod val="75000"/>
                  </a:schemeClr>
                </a:solidFill>
              </a:rPr>
              <a:t>MOBILE APPLICATION</a:t>
            </a:r>
          </a:p>
        </p:txBody>
      </p:sp>
      <p:sp>
        <p:nvSpPr>
          <p:cNvPr id="6" name="Rectangle 5"/>
          <p:cNvSpPr/>
          <p:nvPr/>
        </p:nvSpPr>
        <p:spPr>
          <a:xfrm>
            <a:off x="900751" y="1542197"/>
            <a:ext cx="4230807" cy="4524315"/>
          </a:xfrm>
          <a:prstGeom prst="rect">
            <a:avLst/>
          </a:prstGeom>
        </p:spPr>
        <p:txBody>
          <a:bodyPr wrap="square">
            <a:spAutoFit/>
          </a:bodyPr>
          <a:lstStyle/>
          <a:p>
            <a:pPr algn="just"/>
            <a:r>
              <a:rPr lang="en-US" sz="1800" dirty="0">
                <a:latin typeface="Calibri" pitchFamily="34" charset="0"/>
                <a:cs typeface="Calibri" pitchFamily="34" charset="0"/>
              </a:rPr>
              <a:t>Android operating system is primarily designed for smart phones and tablets. Android applications are written in Java programming language using the Android software development kit (SDK) and run in virtual machines . The ATMega328P Microcontroller is connected by HC-05 Bluetooth Module using wireless technique to the Bluetooth Controller Android application, and the Input/output ports of the embedded system board are connected to home appliances. Android is the base of the application software, which has the largest base of Smartphone. The Smartphone screen of Android application is shown</a:t>
            </a:r>
          </a:p>
        </p:txBody>
      </p:sp>
      <p:pic>
        <p:nvPicPr>
          <p:cNvPr id="7" name="Picture 6" descr="Home Appliance Control Using Android Application.jpg"/>
          <p:cNvPicPr>
            <a:picLocks noChangeAspect="1"/>
          </p:cNvPicPr>
          <p:nvPr/>
        </p:nvPicPr>
        <p:blipFill>
          <a:blip r:embed="rId2"/>
          <a:stretch>
            <a:fillRect/>
          </a:stretch>
        </p:blipFill>
        <p:spPr>
          <a:xfrm>
            <a:off x="5500048" y="1282889"/>
            <a:ext cx="3084394" cy="4592157"/>
          </a:xfrm>
          <a:prstGeom prst="rect">
            <a:avLst/>
          </a:prstGeom>
        </p:spPr>
      </p:pic>
      <p:sp>
        <p:nvSpPr>
          <p:cNvPr id="8" name="Date Placeholder 7"/>
          <p:cNvSpPr>
            <a:spLocks noGrp="1"/>
          </p:cNvSpPr>
          <p:nvPr>
            <p:ph type="dt" idx="10"/>
          </p:nvPr>
        </p:nvSpPr>
        <p:spPr/>
        <p:txBody>
          <a:bodyPr/>
          <a:lstStyle/>
          <a:p>
            <a:r>
              <a:rPr lang="en-US" smtClean="0"/>
              <a:t>26-11-22</a:t>
            </a:r>
            <a:endParaRPr lang="en-US"/>
          </a:p>
        </p:txBody>
      </p:sp>
      <p:sp>
        <p:nvSpPr>
          <p:cNvPr id="9" name="Slide Number Placeholder 8"/>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16</a:t>
            </a:fld>
            <a:endParaRPr lang="en-US"/>
          </a:p>
        </p:txBody>
      </p:sp>
      <p:sp>
        <p:nvSpPr>
          <p:cNvPr id="10" name="Footer Placeholder 9"/>
          <p:cNvSpPr>
            <a:spLocks noGrp="1"/>
          </p:cNvSpPr>
          <p:nvPr>
            <p:ph type="ftr" idx="11"/>
          </p:nvPr>
        </p:nvSpPr>
        <p:spPr/>
        <p:txBody>
          <a:bodyPr/>
          <a:lstStyle/>
          <a:p>
            <a:r>
              <a:rPr lang="en-US"/>
              <a:t>M.KUMARASAMY COLLEGE OF ENGINEERING</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B38A360-D111-9899-74BC-AEEF47ECB7B8}"/>
              </a:ext>
            </a:extLst>
          </p:cNvPr>
          <p:cNvSpPr>
            <a:spLocks noGrp="1"/>
          </p:cNvSpPr>
          <p:nvPr>
            <p:ph type="title"/>
          </p:nvPr>
        </p:nvSpPr>
        <p:spPr/>
        <p:txBody>
          <a:bodyPr/>
          <a:lstStyle/>
          <a:p>
            <a:r>
              <a:rPr lang="en-US" dirty="0"/>
              <a:t>RESULT</a:t>
            </a:r>
          </a:p>
        </p:txBody>
      </p:sp>
      <p:sp>
        <p:nvSpPr>
          <p:cNvPr id="3" name="Date Placeholder 2">
            <a:extLst>
              <a:ext uri="{FF2B5EF4-FFF2-40B4-BE49-F238E27FC236}">
                <a16:creationId xmlns:a16="http://schemas.microsoft.com/office/drawing/2014/main" xmlns="" id="{0FBB71BE-0B1D-3F23-CF8E-4A297281F44A}"/>
              </a:ext>
            </a:extLst>
          </p:cNvPr>
          <p:cNvSpPr>
            <a:spLocks noGrp="1"/>
          </p:cNvSpPr>
          <p:nvPr>
            <p:ph type="dt" idx="10"/>
          </p:nvPr>
        </p:nvSpPr>
        <p:spPr/>
        <p:txBody>
          <a:bodyPr/>
          <a:lstStyle/>
          <a:p>
            <a:r>
              <a:rPr lang="en-US" smtClean="0"/>
              <a:t>26-11-22</a:t>
            </a:r>
            <a:endParaRPr lang="en-US"/>
          </a:p>
        </p:txBody>
      </p:sp>
      <p:sp>
        <p:nvSpPr>
          <p:cNvPr id="4" name="Footer Placeholder 3">
            <a:extLst>
              <a:ext uri="{FF2B5EF4-FFF2-40B4-BE49-F238E27FC236}">
                <a16:creationId xmlns:a16="http://schemas.microsoft.com/office/drawing/2014/main" xmlns="" id="{E225DC50-5500-56EE-C514-522478947B5E}"/>
              </a:ext>
            </a:extLst>
          </p:cNvPr>
          <p:cNvSpPr>
            <a:spLocks noGrp="1"/>
          </p:cNvSpPr>
          <p:nvPr>
            <p:ph type="ftr" idx="11"/>
          </p:nvPr>
        </p:nvSpPr>
        <p:spPr/>
        <p:txBody>
          <a:bodyPr/>
          <a:lstStyle/>
          <a:p>
            <a:r>
              <a:rPr lang="en-US"/>
              <a:t>M.KUMARASAMY COLLEGE OF ENGINEERING</a:t>
            </a:r>
          </a:p>
        </p:txBody>
      </p:sp>
      <p:sp>
        <p:nvSpPr>
          <p:cNvPr id="5" name="Slide Number Placeholder 4">
            <a:extLst>
              <a:ext uri="{FF2B5EF4-FFF2-40B4-BE49-F238E27FC236}">
                <a16:creationId xmlns:a16="http://schemas.microsoft.com/office/drawing/2014/main" xmlns="" id="{F3FB8069-88E4-CF37-880E-B5A6F96739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17</a:t>
            </a:fld>
            <a:endParaRPr lang="en-US"/>
          </a:p>
        </p:txBody>
      </p:sp>
      <p:pic>
        <p:nvPicPr>
          <p:cNvPr id="7" name="Picture 6">
            <a:extLst>
              <a:ext uri="{FF2B5EF4-FFF2-40B4-BE49-F238E27FC236}">
                <a16:creationId xmlns:a16="http://schemas.microsoft.com/office/drawing/2014/main" xmlns="" id="{AC31CDDE-5837-BD38-BAB5-AA8599ABA31C}"/>
              </a:ext>
            </a:extLst>
          </p:cNvPr>
          <p:cNvPicPr>
            <a:picLocks noChangeAspect="1"/>
          </p:cNvPicPr>
          <p:nvPr/>
        </p:nvPicPr>
        <p:blipFill>
          <a:blip r:embed="rId2"/>
          <a:stretch>
            <a:fillRect/>
          </a:stretch>
        </p:blipFill>
        <p:spPr>
          <a:xfrm>
            <a:off x="0" y="1663908"/>
            <a:ext cx="9144000" cy="4572000"/>
          </a:xfrm>
          <a:prstGeom prst="rect">
            <a:avLst/>
          </a:prstGeom>
        </p:spPr>
      </p:pic>
    </p:spTree>
    <p:extLst>
      <p:ext uri="{BB962C8B-B14F-4D97-AF65-F5344CB8AC3E}">
        <p14:creationId xmlns:p14="http://schemas.microsoft.com/office/powerpoint/2010/main" xmlns="" val="676730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rPr>
              <a:t>REFRENCES</a:t>
            </a:r>
          </a:p>
        </p:txBody>
      </p:sp>
      <p:sp>
        <p:nvSpPr>
          <p:cNvPr id="3" name="Date Placeholder 2"/>
          <p:cNvSpPr>
            <a:spLocks noGrp="1"/>
          </p:cNvSpPr>
          <p:nvPr>
            <p:ph type="dt" idx="10"/>
          </p:nvPr>
        </p:nvSpPr>
        <p:spPr/>
        <p:txBody>
          <a:bodyPr/>
          <a:lstStyle/>
          <a:p>
            <a:r>
              <a:rPr lang="en-US" smtClean="0"/>
              <a:t>26-11-22</a:t>
            </a:r>
            <a:endParaRPr lang="en-US"/>
          </a:p>
        </p:txBody>
      </p:sp>
      <p:sp>
        <p:nvSpPr>
          <p:cNvPr id="4" name="Footer Placeholder 3"/>
          <p:cNvSpPr>
            <a:spLocks noGrp="1"/>
          </p:cNvSpPr>
          <p:nvPr>
            <p:ph type="ftr" idx="11"/>
          </p:nvPr>
        </p:nvSpPr>
        <p:spPr/>
        <p:txBody>
          <a:bodyPr/>
          <a:lstStyle/>
          <a:p>
            <a:r>
              <a:rPr lang="en-US"/>
              <a:t>M.KUMARASAMY COLLEGE OF ENGINEERING</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18</a:t>
            </a:fld>
            <a:endParaRPr lang="en-US"/>
          </a:p>
        </p:txBody>
      </p:sp>
      <p:sp>
        <p:nvSpPr>
          <p:cNvPr id="6" name="TextBox 5"/>
          <p:cNvSpPr txBox="1"/>
          <p:nvPr/>
        </p:nvSpPr>
        <p:spPr>
          <a:xfrm>
            <a:off x="1228299" y="1392072"/>
            <a:ext cx="7683689" cy="4524315"/>
          </a:xfrm>
          <a:prstGeom prst="rect">
            <a:avLst/>
          </a:prstGeom>
          <a:noFill/>
        </p:spPr>
        <p:txBody>
          <a:bodyPr wrap="square" rtlCol="0">
            <a:spAutoFit/>
          </a:bodyPr>
          <a:lstStyle/>
          <a:p>
            <a:pPr marL="342900" indent="-342900">
              <a:buFont typeface="+mj-lt"/>
              <a:buAutoNum type="arabicPeriod"/>
            </a:pPr>
            <a:r>
              <a:rPr lang="en-US" sz="2400" dirty="0">
                <a:latin typeface="Calibri" pitchFamily="34" charset="0"/>
                <a:cs typeface="Calibri" pitchFamily="34" charset="0"/>
              </a:rPr>
              <a:t>WIKIPEDIA Link :- </a:t>
            </a:r>
            <a:r>
              <a:rPr lang="en-US" sz="2400" dirty="0">
                <a:solidFill>
                  <a:schemeClr val="accent6">
                    <a:lumMod val="75000"/>
                  </a:schemeClr>
                </a:solidFill>
                <a:latin typeface="Calibri" pitchFamily="34" charset="0"/>
                <a:cs typeface="Calibri" pitchFamily="34" charset="0"/>
              </a:rPr>
              <a:t>https://en.wikipedia.org/wiki/Home_automation</a:t>
            </a:r>
          </a:p>
          <a:p>
            <a:pPr marL="342900" indent="-342900">
              <a:buFont typeface="+mj-lt"/>
              <a:buAutoNum type="arabicPeriod"/>
            </a:pPr>
            <a:r>
              <a:rPr lang="en-US" sz="2400" dirty="0" err="1">
                <a:latin typeface="Calibri" pitchFamily="34" charset="0"/>
                <a:cs typeface="Calibri" pitchFamily="34" charset="0"/>
              </a:rPr>
              <a:t>Wirelesss</a:t>
            </a:r>
            <a:r>
              <a:rPr lang="en-US" sz="2400" dirty="0">
                <a:latin typeface="Calibri" pitchFamily="34" charset="0"/>
                <a:cs typeface="Calibri" pitchFamily="34" charset="0"/>
              </a:rPr>
              <a:t> Sensor Networks: Concepts, </a:t>
            </a:r>
            <a:r>
              <a:rPr lang="en-US" sz="2400" dirty="0" err="1">
                <a:latin typeface="Calibri" pitchFamily="34" charset="0"/>
                <a:cs typeface="Calibri" pitchFamily="34" charset="0"/>
              </a:rPr>
              <a:t>Appli</a:t>
            </a:r>
            <a:r>
              <a:rPr lang="en-US" sz="2400" dirty="0">
                <a:latin typeface="Calibri" pitchFamily="34" charset="0"/>
                <a:cs typeface="Calibri" pitchFamily="34" charset="0"/>
              </a:rPr>
              <a:t> Control, HVAC Control </a:t>
            </a:r>
            <a:r>
              <a:rPr lang="en-US" sz="2400" dirty="0" err="1">
                <a:latin typeface="Calibri" pitchFamily="34" charset="0"/>
                <a:cs typeface="Calibri" pitchFamily="34" charset="0"/>
              </a:rPr>
              <a:t>Analysiscations</a:t>
            </a:r>
            <a:r>
              <a:rPr lang="en-US" sz="2400" dirty="0">
                <a:latin typeface="Calibri" pitchFamily="34" charset="0"/>
                <a:cs typeface="Calibri" pitchFamily="34" charset="0"/>
              </a:rPr>
              <a:t>, Experimentation and Analysis.2016.p.ISBN 9811004129</a:t>
            </a:r>
          </a:p>
          <a:p>
            <a:pPr marL="342900" indent="-342900" algn="just">
              <a:buFont typeface="+mj-lt"/>
              <a:buAutoNum type="arabicPeriod"/>
            </a:pPr>
            <a:r>
              <a:rPr lang="en-US" sz="2400" dirty="0">
                <a:latin typeface="Calibri" pitchFamily="34" charset="0"/>
                <a:cs typeface="Calibri" pitchFamily="34" charset="0"/>
              </a:rPr>
              <a:t>Jump up “ </a:t>
            </a:r>
            <a:r>
              <a:rPr lang="en-US" sz="2400" dirty="0" err="1">
                <a:latin typeface="Calibri" pitchFamily="34" charset="0"/>
                <a:cs typeface="Calibri" pitchFamily="34" charset="0"/>
              </a:rPr>
              <a:t>Reaserch</a:t>
            </a:r>
            <a:r>
              <a:rPr lang="en-US" sz="2400" dirty="0">
                <a:latin typeface="Calibri" pitchFamily="34" charset="0"/>
                <a:cs typeface="Calibri" pitchFamily="34" charset="0"/>
              </a:rPr>
              <a:t> and Markets: Global Home Automation and Control Market 2014-2020 – Lighting Control, Security &amp; Access Control Analysis of the $ 5.77 Billion Industry” Routers. 2015-01-19. Archived from the </a:t>
            </a:r>
            <a:r>
              <a:rPr lang="en-US" sz="2400" dirty="0" err="1">
                <a:latin typeface="Calibri" pitchFamily="34" charset="0"/>
                <a:cs typeface="Calibri" pitchFamily="34" charset="0"/>
              </a:rPr>
              <a:t>orginal</a:t>
            </a:r>
            <a:r>
              <a:rPr lang="en-US" sz="2400" dirty="0">
                <a:latin typeface="Calibri" pitchFamily="34" charset="0"/>
                <a:cs typeface="Calibri" pitchFamily="34" charset="0"/>
              </a:rPr>
              <a:t> on 2016-05-05.</a:t>
            </a:r>
          </a:p>
          <a:p>
            <a:pPr marL="342900" indent="-342900">
              <a:buFont typeface="+mj-lt"/>
              <a:buAutoNum type="arabicPeriod"/>
            </a:pPr>
            <a:r>
              <a:rPr lang="en-US" sz="2400" dirty="0">
                <a:latin typeface="Calibri" pitchFamily="34" charset="0"/>
                <a:cs typeface="Calibri" pitchFamily="34" charset="0"/>
              </a:rPr>
              <a:t>Home Automation &amp; Wiring (1 ed.). New York: McGraw-Hill/TAB Electronics. 1999-03-31. ISBN 9780070246744.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8" name="Google Shape;238;p13"/>
          <p:cNvSpPr/>
          <p:nvPr/>
        </p:nvSpPr>
        <p:spPr>
          <a:xfrm rot="-1114467">
            <a:off x="1533185" y="2875766"/>
            <a:ext cx="5817688"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b="1" cap="none">
                <a:solidFill>
                  <a:schemeClr val="accent1"/>
                </a:solidFill>
                <a:latin typeface="Algerian"/>
                <a:ea typeface="Algerian"/>
                <a:cs typeface="Algerian"/>
                <a:sym typeface="Algerian"/>
              </a:rPr>
              <a:t>THANK YOU</a:t>
            </a:r>
            <a:endParaRPr sz="5400" b="1" cap="none">
              <a:solidFill>
                <a:schemeClr val="accent1"/>
              </a:solidFill>
              <a:latin typeface="Calibri"/>
              <a:ea typeface="Calibri"/>
              <a:cs typeface="Calibri"/>
              <a:sym typeface="Calibri"/>
            </a:endParaRPr>
          </a:p>
        </p:txBody>
      </p:sp>
      <p:sp>
        <p:nvSpPr>
          <p:cNvPr id="6" name="Date Placeholder 5"/>
          <p:cNvSpPr>
            <a:spLocks noGrp="1"/>
          </p:cNvSpPr>
          <p:nvPr>
            <p:ph type="dt" idx="10"/>
          </p:nvPr>
        </p:nvSpPr>
        <p:spPr/>
        <p:txBody>
          <a:bodyPr/>
          <a:lstStyle/>
          <a:p>
            <a:r>
              <a:rPr lang="en-US" smtClean="0"/>
              <a:t>26-11-22</a:t>
            </a:r>
            <a:endParaRPr lang="en-US"/>
          </a:p>
        </p:txBody>
      </p:sp>
      <p:sp>
        <p:nvSpPr>
          <p:cNvPr id="7" name="Slide Number Placeholder 6"/>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19</a:t>
            </a:fld>
            <a:endParaRPr lang="en-US"/>
          </a:p>
        </p:txBody>
      </p:sp>
      <p:sp>
        <p:nvSpPr>
          <p:cNvPr id="8" name="Footer Placeholder 7"/>
          <p:cNvSpPr>
            <a:spLocks noGrp="1"/>
          </p:cNvSpPr>
          <p:nvPr>
            <p:ph type="ftr" idx="11"/>
          </p:nvPr>
        </p:nvSpPr>
        <p:spPr/>
        <p:txBody>
          <a:bodyPr/>
          <a:lstStyle/>
          <a:p>
            <a:r>
              <a:rPr lang="en-US"/>
              <a:t>M.KUMARASAMY COLLEGE OF ENGINEERING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
          <p:cNvSpPr txBox="1">
            <a:spLocks noGrp="1"/>
          </p:cNvSpPr>
          <p:nvPr>
            <p:ph type="title"/>
          </p:nvPr>
        </p:nvSpPr>
        <p:spPr>
          <a:xfrm>
            <a:off x="152400" y="-9939"/>
            <a:ext cx="8981660" cy="848139"/>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002060"/>
              </a:buClr>
              <a:buSzPts val="3200"/>
              <a:buFont typeface="Times New Roman"/>
              <a:buNone/>
            </a:pPr>
            <a:r>
              <a:rPr lang="en-US" sz="3200" b="1">
                <a:solidFill>
                  <a:srgbClr val="002060"/>
                </a:solidFill>
                <a:latin typeface="Times New Roman"/>
                <a:ea typeface="Times New Roman"/>
                <a:cs typeface="Times New Roman"/>
                <a:sym typeface="Times New Roman"/>
              </a:rPr>
              <a:t>List of Content</a:t>
            </a:r>
            <a:endParaRPr/>
          </a:p>
        </p:txBody>
      </p:sp>
      <p:sp>
        <p:nvSpPr>
          <p:cNvPr id="101" name="Google Shape;101;p2"/>
          <p:cNvSpPr txBox="1">
            <a:spLocks noGrp="1"/>
          </p:cNvSpPr>
          <p:nvPr>
            <p:ph type="body" idx="1"/>
          </p:nvPr>
        </p:nvSpPr>
        <p:spPr>
          <a:xfrm>
            <a:off x="450273" y="1219201"/>
            <a:ext cx="8229600" cy="4654612"/>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150000"/>
              </a:lnSpc>
              <a:spcBef>
                <a:spcPts val="0"/>
              </a:spcBef>
              <a:spcAft>
                <a:spcPts val="0"/>
              </a:spcAft>
              <a:buClr>
                <a:srgbClr val="3333CC"/>
              </a:buClr>
              <a:buSzPct val="100000"/>
              <a:buFont typeface="Calibri"/>
              <a:buChar char="₪"/>
            </a:pPr>
            <a:r>
              <a:rPr lang="en-US" sz="2800" dirty="0"/>
              <a:t>Abstract</a:t>
            </a:r>
            <a:endParaRPr/>
          </a:p>
          <a:p>
            <a:pPr marL="457200" lvl="0" indent="-457200" algn="l" rtl="0">
              <a:lnSpc>
                <a:spcPct val="150000"/>
              </a:lnSpc>
              <a:spcBef>
                <a:spcPts val="518"/>
              </a:spcBef>
              <a:spcAft>
                <a:spcPts val="0"/>
              </a:spcAft>
              <a:buClr>
                <a:srgbClr val="3333CC"/>
              </a:buClr>
              <a:buSzPct val="100000"/>
              <a:buFont typeface="Calibri"/>
              <a:buChar char="₪"/>
            </a:pPr>
            <a:r>
              <a:rPr lang="en-US" sz="2800" dirty="0"/>
              <a:t>Introduction</a:t>
            </a:r>
            <a:endParaRPr/>
          </a:p>
          <a:p>
            <a:pPr marL="457200" lvl="0" indent="-457200" algn="l" rtl="0">
              <a:lnSpc>
                <a:spcPct val="150000"/>
              </a:lnSpc>
              <a:spcBef>
                <a:spcPts val="518"/>
              </a:spcBef>
              <a:spcAft>
                <a:spcPts val="0"/>
              </a:spcAft>
              <a:buClr>
                <a:srgbClr val="3333CC"/>
              </a:buClr>
              <a:buSzPct val="100000"/>
              <a:buFont typeface="Calibri"/>
              <a:buChar char="₪"/>
            </a:pPr>
            <a:r>
              <a:rPr lang="en-US" sz="2800" dirty="0"/>
              <a:t>Proposed Method</a:t>
            </a:r>
          </a:p>
          <a:p>
            <a:pPr marL="457200" lvl="0" indent="-457200" algn="l" rtl="0">
              <a:lnSpc>
                <a:spcPct val="150000"/>
              </a:lnSpc>
              <a:spcBef>
                <a:spcPts val="518"/>
              </a:spcBef>
              <a:spcAft>
                <a:spcPts val="0"/>
              </a:spcAft>
              <a:buClr>
                <a:srgbClr val="3333CC"/>
              </a:buClr>
              <a:buSzPct val="100000"/>
              <a:buFont typeface="Calibri"/>
              <a:buChar char="₪"/>
            </a:pPr>
            <a:r>
              <a:rPr lang="en-US" sz="2800" dirty="0"/>
              <a:t>APP </a:t>
            </a:r>
            <a:r>
              <a:rPr lang="en-US" sz="2800" dirty="0" err="1"/>
              <a:t>Devoloping</a:t>
            </a:r>
            <a:r>
              <a:rPr lang="en-US" sz="2800" dirty="0"/>
              <a:t>  &amp; ARDUINO </a:t>
            </a:r>
            <a:r>
              <a:rPr lang="en-US" sz="2800" dirty="0" err="1"/>
              <a:t>Coading</a:t>
            </a:r>
            <a:endParaRPr lang="en-US" sz="2800" dirty="0"/>
          </a:p>
          <a:p>
            <a:pPr marL="457200" lvl="0" indent="-457200" algn="l" rtl="0">
              <a:lnSpc>
                <a:spcPct val="150000"/>
              </a:lnSpc>
              <a:spcBef>
                <a:spcPts val="518"/>
              </a:spcBef>
              <a:spcAft>
                <a:spcPts val="0"/>
              </a:spcAft>
              <a:buClr>
                <a:srgbClr val="3333CC"/>
              </a:buClr>
              <a:buSzPct val="100000"/>
              <a:buFont typeface="Calibri"/>
              <a:buChar char="₪"/>
            </a:pPr>
            <a:r>
              <a:rPr lang="en-US" sz="2800" dirty="0"/>
              <a:t>Components Required , Budget, Features</a:t>
            </a:r>
            <a:endParaRPr/>
          </a:p>
          <a:p>
            <a:pPr marL="457200" lvl="0" indent="-457200" algn="l" rtl="0">
              <a:lnSpc>
                <a:spcPct val="150000"/>
              </a:lnSpc>
              <a:spcBef>
                <a:spcPts val="518"/>
              </a:spcBef>
              <a:spcAft>
                <a:spcPts val="0"/>
              </a:spcAft>
              <a:buClr>
                <a:srgbClr val="3333CC"/>
              </a:buClr>
              <a:buSzPct val="100000"/>
              <a:buFont typeface="Calibri"/>
              <a:buChar char="₪"/>
            </a:pPr>
            <a:r>
              <a:rPr lang="en-US" sz="2800" dirty="0"/>
              <a:t>Work Progress</a:t>
            </a:r>
            <a:endParaRPr/>
          </a:p>
          <a:p>
            <a:pPr marL="457200" lvl="0" indent="-457200" algn="l" rtl="0">
              <a:lnSpc>
                <a:spcPct val="150000"/>
              </a:lnSpc>
              <a:spcBef>
                <a:spcPts val="518"/>
              </a:spcBef>
              <a:spcAft>
                <a:spcPts val="0"/>
              </a:spcAft>
              <a:buClr>
                <a:srgbClr val="3333CC"/>
              </a:buClr>
              <a:buSzPct val="100000"/>
              <a:buFont typeface="Calibri"/>
              <a:buChar char="₪"/>
            </a:pPr>
            <a:r>
              <a:rPr lang="en-US" sz="2800" dirty="0"/>
              <a:t>References</a:t>
            </a:r>
            <a:endParaRPr/>
          </a:p>
        </p:txBody>
      </p:sp>
      <p:pic>
        <p:nvPicPr>
          <p:cNvPr id="105" name="Google Shape;105;p2" descr="kr.png"/>
          <p:cNvPicPr preferRelativeResize="0"/>
          <p:nvPr/>
        </p:nvPicPr>
        <p:blipFill rotWithShape="1">
          <a:blip r:embed="rId3">
            <a:alphaModFix/>
          </a:blip>
          <a:srcRect/>
          <a:stretch/>
        </p:blipFill>
        <p:spPr>
          <a:xfrm>
            <a:off x="8397460" y="0"/>
            <a:ext cx="736601" cy="457200"/>
          </a:xfrm>
          <a:prstGeom prst="rect">
            <a:avLst/>
          </a:prstGeom>
          <a:noFill/>
          <a:ln>
            <a:noFill/>
          </a:ln>
        </p:spPr>
      </p:pic>
      <p:sp>
        <p:nvSpPr>
          <p:cNvPr id="8" name="Date Placeholder 7"/>
          <p:cNvSpPr>
            <a:spLocks noGrp="1"/>
          </p:cNvSpPr>
          <p:nvPr>
            <p:ph type="dt" idx="10"/>
          </p:nvPr>
        </p:nvSpPr>
        <p:spPr/>
        <p:txBody>
          <a:bodyPr/>
          <a:lstStyle/>
          <a:p>
            <a:r>
              <a:rPr lang="en-US" smtClean="0"/>
              <a:t>26-11-22</a:t>
            </a:r>
            <a:endParaRPr lang="en-US"/>
          </a:p>
        </p:txBody>
      </p:sp>
      <p:sp>
        <p:nvSpPr>
          <p:cNvPr id="9" name="Slide Number Placeholder 8"/>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a:t>
            </a:fld>
            <a:endParaRPr lang="en-US"/>
          </a:p>
        </p:txBody>
      </p:sp>
      <p:sp>
        <p:nvSpPr>
          <p:cNvPr id="10" name="Footer Placeholder 9"/>
          <p:cNvSpPr>
            <a:spLocks noGrp="1"/>
          </p:cNvSpPr>
          <p:nvPr>
            <p:ph type="ftr" idx="11"/>
          </p:nvPr>
        </p:nvSpPr>
        <p:spPr/>
        <p:txBody>
          <a:bodyPr/>
          <a:lstStyle/>
          <a:p>
            <a:r>
              <a:rPr lang="en-US"/>
              <a:t>M.KUMARASAMY COLLEGE OF ENGINEERING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3"/>
          <p:cNvSpPr txBox="1">
            <a:spLocks noGrp="1"/>
          </p:cNvSpPr>
          <p:nvPr>
            <p:ph type="title"/>
          </p:nvPr>
        </p:nvSpPr>
        <p:spPr>
          <a:xfrm>
            <a:off x="76200" y="-78200"/>
            <a:ext cx="8991600" cy="6858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002060"/>
              </a:buClr>
              <a:buSzPts val="3200"/>
              <a:buFont typeface="Times New Roman"/>
              <a:buNone/>
            </a:pPr>
            <a:r>
              <a:rPr lang="en-US" sz="3200" b="1">
                <a:solidFill>
                  <a:srgbClr val="002060"/>
                </a:solidFill>
                <a:latin typeface="Times New Roman"/>
                <a:ea typeface="Times New Roman"/>
                <a:cs typeface="Times New Roman"/>
                <a:sym typeface="Times New Roman"/>
              </a:rPr>
              <a:t>Abstract</a:t>
            </a:r>
            <a:endParaRPr/>
          </a:p>
        </p:txBody>
      </p:sp>
      <p:sp>
        <p:nvSpPr>
          <p:cNvPr id="114" name="Google Shape;114;p3"/>
          <p:cNvSpPr/>
          <p:nvPr/>
        </p:nvSpPr>
        <p:spPr>
          <a:xfrm>
            <a:off x="838200" y="4800600"/>
            <a:ext cx="457200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111B21"/>
                </a:solidFill>
                <a:latin typeface="Quattrocento Sans"/>
                <a:ea typeface="Quattrocento Sans"/>
                <a:cs typeface="Quattrocento Sans"/>
                <a:sym typeface="Quattrocento Sans"/>
              </a:rPr>
              <a:t/>
            </a:r>
            <a:br>
              <a:rPr lang="en-US" sz="1800" b="0" i="0" u="none" strike="noStrike" cap="none">
                <a:solidFill>
                  <a:srgbClr val="111B21"/>
                </a:solidFill>
                <a:latin typeface="Quattrocento Sans"/>
                <a:ea typeface="Quattrocento Sans"/>
                <a:cs typeface="Quattrocento Sans"/>
                <a:sym typeface="Quattrocento Sans"/>
              </a:rPr>
            </a:br>
            <a:endParaRPr sz="1800">
              <a:solidFill>
                <a:schemeClr val="dk1"/>
              </a:solidFill>
              <a:latin typeface="Calibri"/>
              <a:ea typeface="Calibri"/>
              <a:cs typeface="Calibri"/>
              <a:sym typeface="Calibri"/>
            </a:endParaRPr>
          </a:p>
        </p:txBody>
      </p:sp>
      <p:pic>
        <p:nvPicPr>
          <p:cNvPr id="115" name="Google Shape;115;p3" descr="kr.png"/>
          <p:cNvPicPr preferRelativeResize="0"/>
          <p:nvPr/>
        </p:nvPicPr>
        <p:blipFill rotWithShape="1">
          <a:blip r:embed="rId3">
            <a:alphaModFix/>
          </a:blip>
          <a:srcRect/>
          <a:stretch/>
        </p:blipFill>
        <p:spPr>
          <a:xfrm>
            <a:off x="8407399" y="36099"/>
            <a:ext cx="736601" cy="457200"/>
          </a:xfrm>
          <a:prstGeom prst="rect">
            <a:avLst/>
          </a:prstGeom>
          <a:noFill/>
          <a:ln>
            <a:noFill/>
          </a:ln>
        </p:spPr>
      </p:pic>
      <p:sp>
        <p:nvSpPr>
          <p:cNvPr id="116" name="Google Shape;116;p3"/>
          <p:cNvSpPr txBox="1"/>
          <p:nvPr/>
        </p:nvSpPr>
        <p:spPr>
          <a:xfrm>
            <a:off x="1862225" y="8111425"/>
            <a:ext cx="3706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17" name="Google Shape;117;p3"/>
          <p:cNvSpPr txBox="1"/>
          <p:nvPr/>
        </p:nvSpPr>
        <p:spPr>
          <a:xfrm>
            <a:off x="3371525" y="19517550"/>
            <a:ext cx="2895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18" name="Google Shape;118;p3"/>
          <p:cNvSpPr txBox="1"/>
          <p:nvPr/>
        </p:nvSpPr>
        <p:spPr>
          <a:xfrm>
            <a:off x="2632175" y="322300"/>
            <a:ext cx="655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1" name="TextBox 10"/>
          <p:cNvSpPr txBox="1"/>
          <p:nvPr/>
        </p:nvSpPr>
        <p:spPr>
          <a:xfrm rot="10800000" flipV="1">
            <a:off x="217713" y="1202170"/>
            <a:ext cx="8650513" cy="3970318"/>
          </a:xfrm>
          <a:prstGeom prst="rect">
            <a:avLst/>
          </a:prstGeom>
          <a:noFill/>
        </p:spPr>
        <p:txBody>
          <a:bodyPr wrap="square" rtlCol="0">
            <a:spAutoFit/>
          </a:bodyPr>
          <a:lstStyle/>
          <a:p>
            <a:pPr>
              <a:buFont typeface="Wingdings" pitchFamily="2" charset="2"/>
              <a:buChar char="q"/>
            </a:pPr>
            <a:r>
              <a:rPr lang="en-US" sz="2800" dirty="0">
                <a:latin typeface="Calibri" pitchFamily="34" charset="0"/>
                <a:cs typeface="Calibri" pitchFamily="34" charset="0"/>
              </a:rPr>
              <a:t>Smart Home is a house that uses information technology to monitor the </a:t>
            </a:r>
            <a:r>
              <a:rPr lang="en-US" sz="2800" dirty="0" err="1">
                <a:latin typeface="Calibri" pitchFamily="34" charset="0"/>
                <a:cs typeface="Calibri" pitchFamily="34" charset="0"/>
              </a:rPr>
              <a:t>enviroment</a:t>
            </a:r>
            <a:r>
              <a:rPr lang="en-US" sz="2800" dirty="0">
                <a:latin typeface="Calibri" pitchFamily="34" charset="0"/>
                <a:cs typeface="Calibri" pitchFamily="34" charset="0"/>
              </a:rPr>
              <a:t>, control the electric appliance and communicates with the outer world</a:t>
            </a:r>
          </a:p>
          <a:p>
            <a:endParaRPr lang="en-US" sz="2800" dirty="0">
              <a:latin typeface="Calibri" pitchFamily="34" charset="0"/>
              <a:cs typeface="Calibri" pitchFamily="34" charset="0"/>
            </a:endParaRPr>
          </a:p>
          <a:p>
            <a:pPr>
              <a:buFont typeface="Wingdings" pitchFamily="2" charset="2"/>
              <a:buChar char="q"/>
            </a:pPr>
            <a:r>
              <a:rPr lang="en-US" sz="2800" dirty="0">
                <a:latin typeface="Calibri" pitchFamily="34" charset="0"/>
                <a:cs typeface="Calibri" pitchFamily="34" charset="0"/>
              </a:rPr>
              <a:t> Smart Home is a complex technology, at the same time it is developing.</a:t>
            </a:r>
          </a:p>
          <a:p>
            <a:endParaRPr lang="en-US" sz="2800" dirty="0">
              <a:latin typeface="Calibri" pitchFamily="34" charset="0"/>
              <a:cs typeface="Calibri" pitchFamily="34" charset="0"/>
            </a:endParaRPr>
          </a:p>
          <a:p>
            <a:pPr algn="just">
              <a:buFont typeface="Wingdings" pitchFamily="2" charset="2"/>
              <a:buChar char="q"/>
            </a:pPr>
            <a:r>
              <a:rPr lang="en-US" sz="2800" dirty="0">
                <a:latin typeface="Calibri" pitchFamily="34" charset="0"/>
                <a:cs typeface="Calibri" pitchFamily="34" charset="0"/>
              </a:rPr>
              <a:t>The system is based on the embedded </a:t>
            </a:r>
            <a:r>
              <a:rPr lang="en-US" sz="2800" dirty="0" err="1">
                <a:latin typeface="Calibri" pitchFamily="34" charset="0"/>
                <a:cs typeface="Calibri" pitchFamily="34" charset="0"/>
              </a:rPr>
              <a:t>systerm</a:t>
            </a:r>
            <a:r>
              <a:rPr lang="en-US" sz="2800" dirty="0">
                <a:latin typeface="Calibri" pitchFamily="34" charset="0"/>
                <a:cs typeface="Calibri" pitchFamily="34" charset="0"/>
              </a:rPr>
              <a:t> and can act as a security guard of the home</a:t>
            </a:r>
          </a:p>
        </p:txBody>
      </p:sp>
      <p:sp>
        <p:nvSpPr>
          <p:cNvPr id="12" name="Date Placeholder 11"/>
          <p:cNvSpPr>
            <a:spLocks noGrp="1"/>
          </p:cNvSpPr>
          <p:nvPr>
            <p:ph type="dt" idx="10"/>
          </p:nvPr>
        </p:nvSpPr>
        <p:spPr/>
        <p:txBody>
          <a:bodyPr/>
          <a:lstStyle/>
          <a:p>
            <a:r>
              <a:rPr lang="en-US" smtClean="0"/>
              <a:t>26-11-22</a:t>
            </a:r>
            <a:endParaRPr lang="en-US"/>
          </a:p>
        </p:txBody>
      </p:sp>
      <p:sp>
        <p:nvSpPr>
          <p:cNvPr id="13" name="Slide Number Placeholder 1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a:t>
            </a:fld>
            <a:endParaRPr lang="en-US"/>
          </a:p>
        </p:txBody>
      </p:sp>
      <p:sp>
        <p:nvSpPr>
          <p:cNvPr id="14" name="Footer Placeholder 13"/>
          <p:cNvSpPr>
            <a:spLocks noGrp="1"/>
          </p:cNvSpPr>
          <p:nvPr>
            <p:ph type="ftr" idx="11"/>
          </p:nvPr>
        </p:nvSpPr>
        <p:spPr/>
        <p:txBody>
          <a:bodyPr/>
          <a:lstStyle/>
          <a:p>
            <a:r>
              <a:rPr lang="en-US"/>
              <a:t>M.KUMARASAMY COLLEGE OF ENGINEERING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4"/>
          <p:cNvSpPr txBox="1">
            <a:spLocks noGrp="1"/>
          </p:cNvSpPr>
          <p:nvPr>
            <p:ph type="title"/>
          </p:nvPr>
        </p:nvSpPr>
        <p:spPr>
          <a:xfrm>
            <a:off x="152400" y="0"/>
            <a:ext cx="8981660" cy="762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002060"/>
              </a:buClr>
              <a:buSzPts val="3200"/>
              <a:buFont typeface="Times New Roman"/>
              <a:buNone/>
            </a:pPr>
            <a:r>
              <a:rPr lang="en-US" sz="3200" b="1">
                <a:solidFill>
                  <a:srgbClr val="002060"/>
                </a:solidFill>
                <a:latin typeface="Times New Roman"/>
                <a:ea typeface="Times New Roman"/>
                <a:cs typeface="Times New Roman"/>
                <a:sym typeface="Times New Roman"/>
              </a:rPr>
              <a:t>Introduction</a:t>
            </a:r>
            <a:endParaRPr/>
          </a:p>
        </p:txBody>
      </p:sp>
      <p:sp>
        <p:nvSpPr>
          <p:cNvPr id="124" name="Google Shape;124;p4"/>
          <p:cNvSpPr txBox="1">
            <a:spLocks noGrp="1"/>
          </p:cNvSpPr>
          <p:nvPr>
            <p:ph type="body" idx="1"/>
          </p:nvPr>
        </p:nvSpPr>
        <p:spPr>
          <a:xfrm>
            <a:off x="261729" y="914400"/>
            <a:ext cx="8610600" cy="4525963"/>
          </a:xfrm>
          <a:prstGeom prst="rect">
            <a:avLst/>
          </a:prstGeom>
          <a:noFill/>
          <a:ln>
            <a:noFill/>
          </a:ln>
        </p:spPr>
        <p:txBody>
          <a:bodyPr spcFirstLastPara="1" wrap="square" lIns="91425" tIns="45700" rIns="91425" bIns="45700" anchor="t" anchorCtr="0">
            <a:noAutofit/>
          </a:bodyPr>
          <a:lstStyle/>
          <a:p>
            <a:pPr marL="342900" lvl="0" indent="-342900" algn="just" rtl="0">
              <a:spcBef>
                <a:spcPts val="0"/>
              </a:spcBef>
              <a:spcAft>
                <a:spcPts val="0"/>
              </a:spcAft>
              <a:buClr>
                <a:schemeClr val="dk1"/>
              </a:buClr>
              <a:buSzPts val="2200"/>
              <a:buChar char="•"/>
            </a:pPr>
            <a:r>
              <a:rPr lang="en-US" sz="2400" dirty="0">
                <a:latin typeface="Calibri" pitchFamily="34" charset="0"/>
                <a:cs typeface="Calibri" pitchFamily="34" charset="0"/>
              </a:rPr>
              <a:t>There is an increasing demand for smart homes, where appliances react automatically to changing environmental conditions and can be easily controlled device.</a:t>
            </a:r>
          </a:p>
          <a:p>
            <a:pPr marL="342900" lvl="0" indent="-342900" algn="just" rtl="0">
              <a:spcBef>
                <a:spcPts val="0"/>
              </a:spcBef>
              <a:spcAft>
                <a:spcPts val="0"/>
              </a:spcAft>
              <a:buClr>
                <a:schemeClr val="dk1"/>
              </a:buClr>
              <a:buSzPts val="2200"/>
              <a:buNone/>
            </a:pPr>
            <a:endParaRPr sz="2400">
              <a:latin typeface="Calibri" pitchFamily="34" charset="0"/>
              <a:cs typeface="Calibri" pitchFamily="34" charset="0"/>
            </a:endParaRPr>
          </a:p>
          <a:p>
            <a:pPr marL="342900" lvl="0" indent="-368300" algn="just" rtl="0">
              <a:spcBef>
                <a:spcPts val="440"/>
              </a:spcBef>
              <a:spcAft>
                <a:spcPts val="0"/>
              </a:spcAft>
              <a:buSzPts val="2200"/>
              <a:buChar char="•"/>
            </a:pPr>
            <a:r>
              <a:rPr lang="en-US" sz="2400" dirty="0">
                <a:latin typeface="Calibri" pitchFamily="34" charset="0"/>
                <a:cs typeface="Calibri" pitchFamily="34" charset="0"/>
              </a:rPr>
              <a:t>These project presents a possible solution where by the user </a:t>
            </a:r>
            <a:r>
              <a:rPr lang="en-US" sz="2400" dirty="0" err="1">
                <a:latin typeface="Calibri" pitchFamily="34" charset="0"/>
                <a:cs typeface="Calibri" pitchFamily="34" charset="0"/>
              </a:rPr>
              <a:t>controles</a:t>
            </a:r>
            <a:r>
              <a:rPr lang="en-US" sz="2400" dirty="0">
                <a:latin typeface="Calibri" pitchFamily="34" charset="0"/>
                <a:cs typeface="Calibri" pitchFamily="34" charset="0"/>
              </a:rPr>
              <a:t> devices by using there existing mobile phone , where control is communicated to the Microcontroller from a mobile phone through it is </a:t>
            </a:r>
            <a:r>
              <a:rPr lang="en-US" sz="2400" dirty="0" err="1">
                <a:latin typeface="Calibri" pitchFamily="34" charset="0"/>
                <a:cs typeface="Calibri" pitchFamily="34" charset="0"/>
              </a:rPr>
              <a:t>Blutooth</a:t>
            </a:r>
            <a:r>
              <a:rPr lang="en-US" sz="2400" dirty="0">
                <a:latin typeface="Calibri" pitchFamily="34" charset="0"/>
                <a:cs typeface="Calibri" pitchFamily="34" charset="0"/>
              </a:rPr>
              <a:t> interface.</a:t>
            </a:r>
          </a:p>
          <a:p>
            <a:pPr marL="342900" lvl="0" indent="-368300" algn="just" rtl="0">
              <a:spcBef>
                <a:spcPts val="440"/>
              </a:spcBef>
              <a:spcAft>
                <a:spcPts val="0"/>
              </a:spcAft>
              <a:buSzPts val="2200"/>
              <a:buNone/>
            </a:pPr>
            <a:endParaRPr sz="2400">
              <a:latin typeface="Calibri" pitchFamily="34" charset="0"/>
              <a:cs typeface="Calibri" pitchFamily="34" charset="0"/>
            </a:endParaRPr>
          </a:p>
          <a:p>
            <a:pPr marL="342900" lvl="0" indent="-342900" algn="just" rtl="0">
              <a:spcBef>
                <a:spcPts val="0"/>
              </a:spcBef>
              <a:spcAft>
                <a:spcPts val="0"/>
              </a:spcAft>
              <a:buSzPts val="2200"/>
              <a:buChar char="•"/>
            </a:pPr>
            <a:r>
              <a:rPr lang="en-US" sz="2400" dirty="0">
                <a:latin typeface="Calibri" pitchFamily="34" charset="0"/>
                <a:cs typeface="Calibri" pitchFamily="34" charset="0"/>
              </a:rPr>
              <a:t>The Home automation system used an android application and a </a:t>
            </a:r>
            <a:r>
              <a:rPr lang="en-US" sz="2400" dirty="0" err="1">
                <a:latin typeface="Calibri" pitchFamily="34" charset="0"/>
                <a:cs typeface="Calibri" pitchFamily="34" charset="0"/>
              </a:rPr>
              <a:t>Blutooth</a:t>
            </a:r>
            <a:r>
              <a:rPr lang="en-US" sz="2400" dirty="0">
                <a:latin typeface="Calibri" pitchFamily="34" charset="0"/>
                <a:cs typeface="Calibri" pitchFamily="34" charset="0"/>
              </a:rPr>
              <a:t> technology in the design, this is because they are easy to use, fast, readily available, and reliable in communications between the remote user and devices.</a:t>
            </a:r>
            <a:endParaRPr sz="2400">
              <a:latin typeface="Calibri" pitchFamily="34" charset="0"/>
              <a:cs typeface="Calibri" pitchFamily="34" charset="0"/>
            </a:endParaRPr>
          </a:p>
          <a:p>
            <a:pPr marL="0" lvl="0" indent="0" algn="just" rtl="0">
              <a:spcBef>
                <a:spcPts val="440"/>
              </a:spcBef>
              <a:spcAft>
                <a:spcPts val="0"/>
              </a:spcAft>
              <a:buNone/>
            </a:pPr>
            <a:r>
              <a:rPr lang="en-US" sz="2400" dirty="0">
                <a:latin typeface="Calibri" pitchFamily="34" charset="0"/>
                <a:cs typeface="Calibri" pitchFamily="34" charset="0"/>
              </a:rPr>
              <a:t>  </a:t>
            </a:r>
            <a:endParaRPr sz="2400">
              <a:latin typeface="Calibri" pitchFamily="34" charset="0"/>
              <a:ea typeface="Times New Roman"/>
              <a:cs typeface="Calibri" pitchFamily="34" charset="0"/>
              <a:sym typeface="Times New Roman"/>
            </a:endParaRPr>
          </a:p>
        </p:txBody>
      </p:sp>
      <p:pic>
        <p:nvPicPr>
          <p:cNvPr id="128" name="Google Shape;128;p4" descr="kr.png"/>
          <p:cNvPicPr preferRelativeResize="0"/>
          <p:nvPr/>
        </p:nvPicPr>
        <p:blipFill rotWithShape="1">
          <a:blip r:embed="rId3">
            <a:alphaModFix/>
          </a:blip>
          <a:srcRect/>
          <a:stretch/>
        </p:blipFill>
        <p:spPr>
          <a:xfrm>
            <a:off x="8397460" y="0"/>
            <a:ext cx="736601" cy="457200"/>
          </a:xfrm>
          <a:prstGeom prst="rect">
            <a:avLst/>
          </a:prstGeom>
          <a:noFill/>
          <a:ln>
            <a:noFill/>
          </a:ln>
        </p:spPr>
      </p:pic>
      <p:sp>
        <p:nvSpPr>
          <p:cNvPr id="8" name="Date Placeholder 7"/>
          <p:cNvSpPr>
            <a:spLocks noGrp="1"/>
          </p:cNvSpPr>
          <p:nvPr>
            <p:ph type="dt" idx="10"/>
          </p:nvPr>
        </p:nvSpPr>
        <p:spPr/>
        <p:txBody>
          <a:bodyPr/>
          <a:lstStyle/>
          <a:p>
            <a:r>
              <a:rPr lang="en-US" smtClean="0"/>
              <a:t>26-11-22</a:t>
            </a:r>
            <a:endParaRPr lang="en-US"/>
          </a:p>
        </p:txBody>
      </p:sp>
      <p:sp>
        <p:nvSpPr>
          <p:cNvPr id="9" name="Slide Number Placeholder 8"/>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4</a:t>
            </a:fld>
            <a:endParaRPr lang="en-US"/>
          </a:p>
        </p:txBody>
      </p:sp>
      <p:sp>
        <p:nvSpPr>
          <p:cNvPr id="10" name="Footer Placeholder 9"/>
          <p:cNvSpPr>
            <a:spLocks noGrp="1"/>
          </p:cNvSpPr>
          <p:nvPr>
            <p:ph type="ftr" idx="11"/>
          </p:nvPr>
        </p:nvSpPr>
        <p:spPr/>
        <p:txBody>
          <a:bodyPr/>
          <a:lstStyle/>
          <a:p>
            <a:r>
              <a:rPr lang="en-US"/>
              <a:t>M.KUMARASAMY COLLEGE OF ENGINEERING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5"/>
          <p:cNvSpPr txBox="1">
            <a:spLocks noGrp="1"/>
          </p:cNvSpPr>
          <p:nvPr>
            <p:ph type="title"/>
          </p:nvPr>
        </p:nvSpPr>
        <p:spPr>
          <a:xfrm>
            <a:off x="76200" y="-9939"/>
            <a:ext cx="9067800" cy="741776"/>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0000"/>
              </a:buClr>
              <a:buSzPts val="3200"/>
              <a:buFont typeface="Calibri"/>
              <a:buNone/>
            </a:pPr>
            <a:r>
              <a:rPr lang="en-US" sz="3200" b="1" dirty="0">
                <a:solidFill>
                  <a:srgbClr val="FF0000"/>
                </a:solidFill>
              </a:rPr>
              <a:t>COMPONENTS DETIALS</a:t>
            </a:r>
            <a:endParaRPr sz="3200" b="1">
              <a:solidFill>
                <a:srgbClr val="FF0000"/>
              </a:solidFill>
            </a:endParaRPr>
          </a:p>
        </p:txBody>
      </p:sp>
      <p:sp>
        <p:nvSpPr>
          <p:cNvPr id="134" name="Google Shape;134;p5"/>
          <p:cNvSpPr txBox="1">
            <a:spLocks noGrp="1"/>
          </p:cNvSpPr>
          <p:nvPr>
            <p:ph type="body" idx="1"/>
          </p:nvPr>
        </p:nvSpPr>
        <p:spPr>
          <a:xfrm>
            <a:off x="76200" y="838200"/>
            <a:ext cx="8915400" cy="5287963"/>
          </a:xfrm>
          <a:prstGeom prst="rect">
            <a:avLst/>
          </a:prstGeom>
          <a:noFill/>
          <a:ln>
            <a:noFill/>
          </a:ln>
        </p:spPr>
        <p:txBody>
          <a:bodyPr spcFirstLastPara="1" wrap="square" lIns="91425" tIns="45700" rIns="91425" bIns="45700" anchor="t" anchorCtr="0">
            <a:normAutofit/>
          </a:bodyPr>
          <a:lstStyle/>
          <a:p>
            <a:pPr marL="342900" lvl="0" indent="-342900" algn="just" rtl="0">
              <a:lnSpc>
                <a:spcPct val="120000"/>
              </a:lnSpc>
              <a:spcBef>
                <a:spcPts val="0"/>
              </a:spcBef>
              <a:spcAft>
                <a:spcPts val="0"/>
              </a:spcAft>
              <a:buClr>
                <a:schemeClr val="dk1"/>
              </a:buClr>
              <a:buSzPts val="2200"/>
              <a:buNone/>
            </a:pPr>
            <a:r>
              <a:rPr lang="en-US" sz="2200" dirty="0">
                <a:solidFill>
                  <a:srgbClr val="C00000"/>
                </a:solidFill>
                <a:latin typeface="Times New Roman"/>
                <a:ea typeface="Times New Roman"/>
                <a:cs typeface="Times New Roman"/>
                <a:sym typeface="Times New Roman"/>
              </a:rPr>
              <a:t>                                            COMPONENTS</a:t>
            </a:r>
          </a:p>
          <a:p>
            <a:pPr lvl="0" indent="-457200" algn="just">
              <a:lnSpc>
                <a:spcPct val="120000"/>
              </a:lnSpc>
              <a:spcBef>
                <a:spcPts val="0"/>
              </a:spcBef>
              <a:buSzPts val="2200"/>
              <a:buFont typeface="Wingdings" pitchFamily="2" charset="2"/>
              <a:buChar char="§"/>
            </a:pPr>
            <a:r>
              <a:rPr lang="en-US" sz="2200" dirty="0">
                <a:latin typeface="Times New Roman"/>
                <a:ea typeface="Times New Roman"/>
                <a:cs typeface="Times New Roman"/>
                <a:sym typeface="Times New Roman"/>
              </a:rPr>
              <a:t> </a:t>
            </a:r>
            <a:r>
              <a:rPr lang="en-US" sz="2400" dirty="0" err="1">
                <a:latin typeface="Calibri" pitchFamily="34" charset="0"/>
                <a:ea typeface="Times New Roman"/>
                <a:cs typeface="Calibri" pitchFamily="34" charset="0"/>
                <a:sym typeface="Times New Roman"/>
              </a:rPr>
              <a:t>Arduino</a:t>
            </a:r>
            <a:r>
              <a:rPr lang="en-US" sz="2400" dirty="0">
                <a:latin typeface="Calibri" pitchFamily="34" charset="0"/>
                <a:ea typeface="Times New Roman"/>
                <a:cs typeface="Calibri" pitchFamily="34" charset="0"/>
                <a:sym typeface="Times New Roman"/>
              </a:rPr>
              <a:t> Uno</a:t>
            </a:r>
          </a:p>
          <a:p>
            <a:pPr marL="342900" lvl="0" algn="just">
              <a:lnSpc>
                <a:spcPct val="120000"/>
              </a:lnSpc>
              <a:spcBef>
                <a:spcPts val="0"/>
              </a:spcBef>
              <a:buSzPts val="2200"/>
              <a:buFont typeface="Wingdings" pitchFamily="2" charset="2"/>
              <a:buChar char="§"/>
            </a:pPr>
            <a:r>
              <a:rPr lang="en-US" sz="2400" dirty="0">
                <a:latin typeface="Calibri" pitchFamily="34" charset="0"/>
                <a:ea typeface="Times New Roman"/>
                <a:cs typeface="Calibri" pitchFamily="34" charset="0"/>
                <a:sym typeface="Times New Roman"/>
              </a:rPr>
              <a:t>    </a:t>
            </a:r>
            <a:r>
              <a:rPr lang="en-US" sz="2400" dirty="0" err="1">
                <a:latin typeface="Calibri" pitchFamily="34" charset="0"/>
                <a:ea typeface="Times New Roman"/>
                <a:cs typeface="Calibri" pitchFamily="34" charset="0"/>
                <a:sym typeface="Times New Roman"/>
              </a:rPr>
              <a:t>Powersupply</a:t>
            </a:r>
            <a:r>
              <a:rPr lang="en-US" sz="2400" dirty="0">
                <a:latin typeface="Calibri" pitchFamily="34" charset="0"/>
                <a:ea typeface="Times New Roman"/>
                <a:cs typeface="Calibri" pitchFamily="34" charset="0"/>
                <a:sym typeface="Times New Roman"/>
              </a:rPr>
              <a:t>            </a:t>
            </a:r>
          </a:p>
          <a:p>
            <a:pPr marL="342900" lvl="0" indent="-342900" algn="just" rtl="0">
              <a:lnSpc>
                <a:spcPct val="120000"/>
              </a:lnSpc>
              <a:spcBef>
                <a:spcPts val="0"/>
              </a:spcBef>
              <a:spcAft>
                <a:spcPts val="0"/>
              </a:spcAft>
              <a:buClr>
                <a:schemeClr val="dk1"/>
              </a:buClr>
              <a:buSzPts val="2200"/>
              <a:buFont typeface="Wingdings" pitchFamily="2" charset="2"/>
              <a:buChar char="§"/>
            </a:pPr>
            <a:r>
              <a:rPr lang="en-US" sz="2400" dirty="0">
                <a:latin typeface="Calibri" pitchFamily="34" charset="0"/>
                <a:ea typeface="Times New Roman"/>
                <a:cs typeface="Calibri" pitchFamily="34" charset="0"/>
                <a:sym typeface="Times New Roman"/>
              </a:rPr>
              <a:t>    Bread Board           </a:t>
            </a:r>
            <a:endParaRPr sz="2400">
              <a:latin typeface="Calibri" pitchFamily="34" charset="0"/>
              <a:ea typeface="Times New Roman"/>
              <a:cs typeface="Calibri" pitchFamily="34" charset="0"/>
              <a:sym typeface="Times New Roman"/>
            </a:endParaRPr>
          </a:p>
        </p:txBody>
      </p:sp>
      <p:pic>
        <p:nvPicPr>
          <p:cNvPr id="138" name="Google Shape;138;p5" descr="kr.png"/>
          <p:cNvPicPr preferRelativeResize="0"/>
          <p:nvPr/>
        </p:nvPicPr>
        <p:blipFill rotWithShape="1">
          <a:blip r:embed="rId3">
            <a:alphaModFix/>
          </a:blip>
          <a:srcRect/>
          <a:stretch/>
        </p:blipFill>
        <p:spPr>
          <a:xfrm>
            <a:off x="8397460" y="0"/>
            <a:ext cx="736601" cy="457200"/>
          </a:xfrm>
          <a:prstGeom prst="rect">
            <a:avLst/>
          </a:prstGeom>
          <a:noFill/>
          <a:ln>
            <a:noFill/>
          </a:ln>
        </p:spPr>
      </p:pic>
      <p:sp>
        <p:nvSpPr>
          <p:cNvPr id="9" name="TextBox 8"/>
          <p:cNvSpPr txBox="1"/>
          <p:nvPr/>
        </p:nvSpPr>
        <p:spPr>
          <a:xfrm>
            <a:off x="2940148" y="1280160"/>
            <a:ext cx="4457360" cy="1200329"/>
          </a:xfrm>
          <a:prstGeom prst="rect">
            <a:avLst/>
          </a:prstGeom>
          <a:noFill/>
        </p:spPr>
        <p:txBody>
          <a:bodyPr wrap="square" rtlCol="0">
            <a:spAutoFit/>
          </a:bodyPr>
          <a:lstStyle/>
          <a:p>
            <a:pPr>
              <a:buFont typeface="Wingdings" pitchFamily="2" charset="2"/>
              <a:buChar char="§"/>
            </a:pPr>
            <a:r>
              <a:rPr lang="en-US" sz="2400" dirty="0">
                <a:latin typeface="Calibri" pitchFamily="34" charset="0"/>
                <a:cs typeface="Calibri" pitchFamily="34" charset="0"/>
              </a:rPr>
              <a:t> Relay Module</a:t>
            </a:r>
          </a:p>
          <a:p>
            <a:pPr>
              <a:buFont typeface="Wingdings" pitchFamily="2" charset="2"/>
              <a:buChar char="§"/>
            </a:pPr>
            <a:r>
              <a:rPr lang="en-US" sz="2400" dirty="0">
                <a:latin typeface="Calibri" pitchFamily="34" charset="0"/>
                <a:cs typeface="Calibri" pitchFamily="34" charset="0"/>
              </a:rPr>
              <a:t>Jumper Wires</a:t>
            </a:r>
          </a:p>
          <a:p>
            <a:pPr>
              <a:buFont typeface="Wingdings" pitchFamily="2" charset="2"/>
              <a:buChar char="§"/>
            </a:pPr>
            <a:r>
              <a:rPr lang="en-US" sz="2400" dirty="0">
                <a:latin typeface="Calibri" pitchFamily="34" charset="0"/>
                <a:cs typeface="Calibri" pitchFamily="34" charset="0"/>
              </a:rPr>
              <a:t>Smart Phone (</a:t>
            </a:r>
            <a:r>
              <a:rPr lang="en-US" sz="2400" dirty="0" err="1">
                <a:latin typeface="Calibri" pitchFamily="34" charset="0"/>
                <a:cs typeface="Calibri" pitchFamily="34" charset="0"/>
              </a:rPr>
              <a:t>Blutooth</a:t>
            </a:r>
            <a:r>
              <a:rPr lang="en-US" sz="2400" dirty="0">
                <a:latin typeface="Calibri" pitchFamily="34" charset="0"/>
                <a:cs typeface="Calibri" pitchFamily="34" charset="0"/>
              </a:rPr>
              <a:t> Enabled)</a:t>
            </a:r>
          </a:p>
        </p:txBody>
      </p:sp>
      <p:sp>
        <p:nvSpPr>
          <p:cNvPr id="10" name="TextBox 9"/>
          <p:cNvSpPr txBox="1"/>
          <p:nvPr/>
        </p:nvSpPr>
        <p:spPr>
          <a:xfrm>
            <a:off x="5961186" y="1266092"/>
            <a:ext cx="2465362" cy="1200329"/>
          </a:xfrm>
          <a:prstGeom prst="rect">
            <a:avLst/>
          </a:prstGeom>
          <a:noFill/>
        </p:spPr>
        <p:txBody>
          <a:bodyPr wrap="square" rtlCol="0">
            <a:spAutoFit/>
          </a:bodyPr>
          <a:lstStyle/>
          <a:p>
            <a:pPr>
              <a:buFont typeface="Wingdings" pitchFamily="2" charset="2"/>
              <a:buChar char="§"/>
            </a:pPr>
            <a:r>
              <a:rPr lang="en-US" sz="2400" dirty="0" err="1">
                <a:latin typeface="Calibri" pitchFamily="34" charset="0"/>
                <a:cs typeface="Calibri" pitchFamily="34" charset="0"/>
              </a:rPr>
              <a:t>Blutooth</a:t>
            </a:r>
            <a:r>
              <a:rPr lang="en-US" sz="2400" dirty="0">
                <a:latin typeface="Calibri" pitchFamily="34" charset="0"/>
                <a:cs typeface="Calibri" pitchFamily="34" charset="0"/>
              </a:rPr>
              <a:t> Module</a:t>
            </a:r>
          </a:p>
          <a:p>
            <a:pPr>
              <a:buFont typeface="Wingdings" pitchFamily="2" charset="2"/>
              <a:buChar char="§"/>
            </a:pPr>
            <a:r>
              <a:rPr lang="en-US" sz="2400" dirty="0">
                <a:latin typeface="Calibri" pitchFamily="34" charset="0"/>
                <a:cs typeface="Calibri" pitchFamily="34" charset="0"/>
              </a:rPr>
              <a:t>Load (Bulb 220V)</a:t>
            </a:r>
          </a:p>
          <a:p>
            <a:pPr>
              <a:buFont typeface="Wingdings" pitchFamily="2" charset="2"/>
              <a:buChar char="§"/>
            </a:pPr>
            <a:endParaRPr lang="en-US" sz="2400" dirty="0">
              <a:latin typeface="Calibri" pitchFamily="34" charset="0"/>
              <a:cs typeface="Calibri" pitchFamily="34" charset="0"/>
            </a:endParaRPr>
          </a:p>
        </p:txBody>
      </p:sp>
      <p:graphicFrame>
        <p:nvGraphicFramePr>
          <p:cNvPr id="12" name="Table 11"/>
          <p:cNvGraphicFramePr>
            <a:graphicFrameLocks noGrp="1"/>
          </p:cNvGraphicFramePr>
          <p:nvPr>
            <p:extLst>
              <p:ext uri="{D42A27DB-BD31-4B8C-83A1-F6EECF244321}">
                <p14:modId xmlns:p14="http://schemas.microsoft.com/office/powerpoint/2010/main" xmlns="" val="2393797733"/>
              </p:ext>
            </p:extLst>
          </p:nvPr>
        </p:nvGraphicFramePr>
        <p:xfrm>
          <a:off x="723332" y="2934267"/>
          <a:ext cx="7389306" cy="2923830"/>
        </p:xfrm>
        <a:graphic>
          <a:graphicData uri="http://schemas.openxmlformats.org/drawingml/2006/table">
            <a:tbl>
              <a:tblPr firstRow="1" bandRow="1">
                <a:tableStyleId>{5C22544A-7EE6-4342-B048-85BDC9FD1C3A}</a:tableStyleId>
              </a:tblPr>
              <a:tblGrid>
                <a:gridCol w="1781811">
                  <a:extLst>
                    <a:ext uri="{9D8B030D-6E8A-4147-A177-3AD203B41FA5}">
                      <a16:colId xmlns:a16="http://schemas.microsoft.com/office/drawing/2014/main" xmlns="" val="20000"/>
                    </a:ext>
                  </a:extLst>
                </a:gridCol>
                <a:gridCol w="3144393">
                  <a:extLst>
                    <a:ext uri="{9D8B030D-6E8A-4147-A177-3AD203B41FA5}">
                      <a16:colId xmlns:a16="http://schemas.microsoft.com/office/drawing/2014/main" xmlns="" val="20001"/>
                    </a:ext>
                  </a:extLst>
                </a:gridCol>
                <a:gridCol w="2463102">
                  <a:extLst>
                    <a:ext uri="{9D8B030D-6E8A-4147-A177-3AD203B41FA5}">
                      <a16:colId xmlns:a16="http://schemas.microsoft.com/office/drawing/2014/main" xmlns="" val="20002"/>
                    </a:ext>
                  </a:extLst>
                </a:gridCol>
              </a:tblGrid>
              <a:tr h="487305">
                <a:tc>
                  <a:txBody>
                    <a:bodyPr/>
                    <a:lstStyle/>
                    <a:p>
                      <a:pPr algn="ctr"/>
                      <a:r>
                        <a:rPr lang="en-US" dirty="0">
                          <a:latin typeface="Times New Roman" pitchFamily="18" charset="0"/>
                          <a:cs typeface="Times New Roman" pitchFamily="18" charset="0"/>
                        </a:rPr>
                        <a:t>S.</a:t>
                      </a:r>
                      <a:r>
                        <a:rPr lang="en-US" baseline="0" dirty="0">
                          <a:latin typeface="Times New Roman" pitchFamily="18" charset="0"/>
                          <a:cs typeface="Times New Roman" pitchFamily="18" charset="0"/>
                        </a:rPr>
                        <a:t> No.</a:t>
                      </a:r>
                      <a:endParaRPr lang="en-US" dirty="0">
                        <a:latin typeface="Times New Roman" pitchFamily="18" charset="0"/>
                        <a:cs typeface="Times New Roman" pitchFamily="18" charset="0"/>
                      </a:endParaRPr>
                    </a:p>
                  </a:txBody>
                  <a:tcPr/>
                </a:tc>
                <a:tc>
                  <a:txBody>
                    <a:bodyPr/>
                    <a:lstStyle/>
                    <a:p>
                      <a:pPr algn="ctr"/>
                      <a:r>
                        <a:rPr lang="en-US" dirty="0">
                          <a:latin typeface="Times New Roman" pitchFamily="18" charset="0"/>
                          <a:cs typeface="Times New Roman" pitchFamily="18" charset="0"/>
                        </a:rPr>
                        <a:t>Components</a:t>
                      </a:r>
                    </a:p>
                  </a:txBody>
                  <a:tcPr/>
                </a:tc>
                <a:tc>
                  <a:txBody>
                    <a:bodyPr/>
                    <a:lstStyle/>
                    <a:p>
                      <a:pPr algn="ctr"/>
                      <a:r>
                        <a:rPr lang="en-US" dirty="0">
                          <a:latin typeface="Times New Roman" pitchFamily="18" charset="0"/>
                          <a:cs typeface="Times New Roman" pitchFamily="18" charset="0"/>
                        </a:rPr>
                        <a:t>Amount</a:t>
                      </a:r>
                    </a:p>
                  </a:txBody>
                  <a:tcPr/>
                </a:tc>
                <a:extLst>
                  <a:ext uri="{0D108BD9-81ED-4DB2-BD59-A6C34878D82A}">
                    <a16:rowId xmlns:a16="http://schemas.microsoft.com/office/drawing/2014/main" xmlns="" val="10000"/>
                  </a:ext>
                </a:extLst>
              </a:tr>
              <a:tr h="487305">
                <a:tc>
                  <a:txBody>
                    <a:bodyPr/>
                    <a:lstStyle/>
                    <a:p>
                      <a:pPr algn="ctr"/>
                      <a:r>
                        <a:rPr lang="en-US" dirty="0">
                          <a:latin typeface="Times New Roman" pitchFamily="18" charset="0"/>
                          <a:cs typeface="Times New Roman" pitchFamily="18" charset="0"/>
                        </a:rPr>
                        <a:t>1.</a:t>
                      </a:r>
                    </a:p>
                  </a:txBody>
                  <a:tcPr/>
                </a:tc>
                <a:tc>
                  <a:txBody>
                    <a:bodyPr/>
                    <a:lstStyle/>
                    <a:p>
                      <a:pPr algn="ctr"/>
                      <a:r>
                        <a:rPr lang="en-US" dirty="0">
                          <a:latin typeface="Times New Roman" pitchFamily="18" charset="0"/>
                          <a:cs typeface="Times New Roman" pitchFamily="18" charset="0"/>
                        </a:rPr>
                        <a:t>Arduino Board</a:t>
                      </a:r>
                    </a:p>
                  </a:txBody>
                  <a:tcPr/>
                </a:tc>
                <a:tc>
                  <a:txBody>
                    <a:bodyPr/>
                    <a:lstStyle/>
                    <a:p>
                      <a:pPr algn="ctr"/>
                      <a:r>
                        <a:rPr lang="en-US" dirty="0">
                          <a:latin typeface="Times New Roman" pitchFamily="18" charset="0"/>
                          <a:cs typeface="Times New Roman" pitchFamily="18" charset="0"/>
                        </a:rPr>
                        <a:t>Rs.500</a:t>
                      </a:r>
                    </a:p>
                  </a:txBody>
                  <a:tcPr/>
                </a:tc>
                <a:extLst>
                  <a:ext uri="{0D108BD9-81ED-4DB2-BD59-A6C34878D82A}">
                    <a16:rowId xmlns:a16="http://schemas.microsoft.com/office/drawing/2014/main" xmlns="" val="10001"/>
                  </a:ext>
                </a:extLst>
              </a:tr>
              <a:tr h="487305">
                <a:tc>
                  <a:txBody>
                    <a:bodyPr/>
                    <a:lstStyle/>
                    <a:p>
                      <a:pPr algn="ctr"/>
                      <a:r>
                        <a:rPr lang="en-US" dirty="0">
                          <a:latin typeface="Times New Roman" pitchFamily="18" charset="0"/>
                          <a:cs typeface="Times New Roman" pitchFamily="18" charset="0"/>
                        </a:rPr>
                        <a:t>2.</a:t>
                      </a:r>
                    </a:p>
                  </a:txBody>
                  <a:tcPr/>
                </a:tc>
                <a:tc>
                  <a:txBody>
                    <a:bodyPr/>
                    <a:lstStyle/>
                    <a:p>
                      <a:pPr algn="ctr"/>
                      <a:r>
                        <a:rPr lang="en-US" dirty="0">
                          <a:latin typeface="Times New Roman" pitchFamily="18" charset="0"/>
                          <a:cs typeface="Times New Roman" pitchFamily="18" charset="0"/>
                        </a:rPr>
                        <a:t>Relay</a:t>
                      </a:r>
                      <a:r>
                        <a:rPr lang="en-US" baseline="0" dirty="0">
                          <a:latin typeface="Times New Roman" pitchFamily="18" charset="0"/>
                          <a:cs typeface="Times New Roman" pitchFamily="18" charset="0"/>
                        </a:rPr>
                        <a:t> Module</a:t>
                      </a:r>
                      <a:endParaRPr lang="en-US" dirty="0">
                        <a:latin typeface="Times New Roman" pitchFamily="18" charset="0"/>
                        <a:cs typeface="Times New Roman" pitchFamily="18" charset="0"/>
                      </a:endParaRPr>
                    </a:p>
                  </a:txBody>
                  <a:tcPr/>
                </a:tc>
                <a:tc>
                  <a:txBody>
                    <a:bodyPr/>
                    <a:lstStyle/>
                    <a:p>
                      <a:pPr algn="ctr"/>
                      <a:r>
                        <a:rPr lang="en-US" dirty="0">
                          <a:latin typeface="Times New Roman" pitchFamily="18" charset="0"/>
                          <a:cs typeface="Times New Roman" pitchFamily="18" charset="0"/>
                        </a:rPr>
                        <a:t>Rs.</a:t>
                      </a:r>
                      <a:r>
                        <a:rPr lang="en-IN" dirty="0">
                          <a:latin typeface="Times New Roman" pitchFamily="18" charset="0"/>
                          <a:cs typeface="Times New Roman" pitchFamily="18" charset="0"/>
                        </a:rPr>
                        <a:t>200</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xmlns="" val="10002"/>
                  </a:ext>
                </a:extLst>
              </a:tr>
              <a:tr h="487305">
                <a:tc>
                  <a:txBody>
                    <a:bodyPr/>
                    <a:lstStyle/>
                    <a:p>
                      <a:pPr algn="ctr"/>
                      <a:r>
                        <a:rPr lang="en-US" dirty="0">
                          <a:latin typeface="Times New Roman" pitchFamily="18" charset="0"/>
                          <a:cs typeface="Times New Roman" pitchFamily="18" charset="0"/>
                        </a:rPr>
                        <a:t>3.</a:t>
                      </a:r>
                    </a:p>
                  </a:txBody>
                  <a:tcPr/>
                </a:tc>
                <a:tc>
                  <a:txBody>
                    <a:bodyPr/>
                    <a:lstStyle/>
                    <a:p>
                      <a:pPr algn="ctr"/>
                      <a:r>
                        <a:rPr lang="en-IN" dirty="0" err="1">
                          <a:latin typeface="Times New Roman" pitchFamily="18" charset="0"/>
                          <a:cs typeface="Times New Roman" pitchFamily="18" charset="0"/>
                        </a:rPr>
                        <a:t>Blutooth</a:t>
                      </a:r>
                      <a:r>
                        <a:rPr lang="en-IN" baseline="0" dirty="0">
                          <a:latin typeface="Times New Roman" pitchFamily="18" charset="0"/>
                          <a:cs typeface="Times New Roman" pitchFamily="18" charset="0"/>
                        </a:rPr>
                        <a:t>   </a:t>
                      </a:r>
                      <a:r>
                        <a:rPr lang="en-IN" dirty="0">
                          <a:latin typeface="Times New Roman" pitchFamily="18" charset="0"/>
                          <a:cs typeface="Times New Roman" pitchFamily="18" charset="0"/>
                        </a:rPr>
                        <a:t>Module</a:t>
                      </a:r>
                      <a:endParaRPr lang="en-US" dirty="0">
                        <a:latin typeface="Times New Roman" pitchFamily="18" charset="0"/>
                        <a:cs typeface="Times New Roman" pitchFamily="18" charset="0"/>
                      </a:endParaRPr>
                    </a:p>
                  </a:txBody>
                  <a:tcPr/>
                </a:tc>
                <a:tc>
                  <a:txBody>
                    <a:bodyPr/>
                    <a:lstStyle/>
                    <a:p>
                      <a:pPr algn="ctr"/>
                      <a:r>
                        <a:rPr lang="en-US" dirty="0">
                          <a:latin typeface="Times New Roman" pitchFamily="18" charset="0"/>
                          <a:cs typeface="Times New Roman" pitchFamily="18" charset="0"/>
                        </a:rPr>
                        <a:t>Rs.</a:t>
                      </a:r>
                      <a:r>
                        <a:rPr lang="en-IN" dirty="0">
                          <a:latin typeface="Times New Roman" pitchFamily="18" charset="0"/>
                          <a:cs typeface="Times New Roman" pitchFamily="18" charset="0"/>
                        </a:rPr>
                        <a:t>500</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xmlns="" val="10003"/>
                  </a:ext>
                </a:extLst>
              </a:tr>
              <a:tr h="487305">
                <a:tc>
                  <a:txBody>
                    <a:bodyPr/>
                    <a:lstStyle/>
                    <a:p>
                      <a:pPr algn="ctr"/>
                      <a:r>
                        <a:rPr lang="en-US" dirty="0">
                          <a:latin typeface="Times New Roman" pitchFamily="18" charset="0"/>
                          <a:cs typeface="Times New Roman" pitchFamily="18" charset="0"/>
                        </a:rPr>
                        <a:t>5.</a:t>
                      </a:r>
                    </a:p>
                  </a:txBody>
                  <a:tcPr/>
                </a:tc>
                <a:tc>
                  <a:txBody>
                    <a:bodyPr/>
                    <a:lstStyle/>
                    <a:p>
                      <a:pPr algn="ctr"/>
                      <a:r>
                        <a:rPr lang="en-IN" dirty="0">
                          <a:latin typeface="Times New Roman" pitchFamily="18" charset="0"/>
                          <a:cs typeface="Times New Roman" pitchFamily="18" charset="0"/>
                        </a:rPr>
                        <a:t>Others</a:t>
                      </a:r>
                      <a:endParaRPr lang="en-US" dirty="0">
                        <a:latin typeface="Times New Roman" pitchFamily="18" charset="0"/>
                        <a:cs typeface="Times New Roman" pitchFamily="18" charset="0"/>
                      </a:endParaRPr>
                    </a:p>
                  </a:txBody>
                  <a:tcPr/>
                </a:tc>
                <a:tc>
                  <a:txBody>
                    <a:bodyPr/>
                    <a:lstStyle/>
                    <a:p>
                      <a:pPr algn="ctr"/>
                      <a:r>
                        <a:rPr lang="en-US" dirty="0" err="1">
                          <a:latin typeface="Times New Roman" pitchFamily="18" charset="0"/>
                          <a:cs typeface="Times New Roman" pitchFamily="18" charset="0"/>
                        </a:rPr>
                        <a:t>Rs</a:t>
                      </a:r>
                      <a:r>
                        <a:rPr lang="en-US" dirty="0">
                          <a:latin typeface="Times New Roman" pitchFamily="18" charset="0"/>
                          <a:cs typeface="Times New Roman" pitchFamily="18" charset="0"/>
                        </a:rPr>
                        <a:t>.</a:t>
                      </a:r>
                      <a:r>
                        <a:rPr lang="en-IN" dirty="0">
                          <a:latin typeface="Times New Roman" pitchFamily="18" charset="0"/>
                          <a:cs typeface="Times New Roman" pitchFamily="18" charset="0"/>
                        </a:rPr>
                        <a:t>500</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xmlns="" val="10005"/>
                  </a:ext>
                </a:extLst>
              </a:tr>
              <a:tr h="487305">
                <a:tc>
                  <a:txBody>
                    <a:bodyPr/>
                    <a:lstStyle/>
                    <a:p>
                      <a:pPr algn="ctr"/>
                      <a:r>
                        <a:rPr lang="en-IN" dirty="0">
                          <a:latin typeface="Times New Roman" pitchFamily="18" charset="0"/>
                          <a:cs typeface="Times New Roman" pitchFamily="18" charset="0"/>
                        </a:rPr>
                        <a:t>6.</a:t>
                      </a:r>
                      <a:endParaRPr lang="en-US" dirty="0">
                        <a:latin typeface="Times New Roman" pitchFamily="18" charset="0"/>
                        <a:cs typeface="Times New Roman" pitchFamily="18" charset="0"/>
                      </a:endParaRPr>
                    </a:p>
                  </a:txBody>
                  <a:tcPr/>
                </a:tc>
                <a:tc>
                  <a:txBody>
                    <a:bodyPr/>
                    <a:lstStyle/>
                    <a:p>
                      <a:pPr algn="ctr"/>
                      <a:r>
                        <a:rPr lang="en-IN" dirty="0">
                          <a:latin typeface="Times New Roman" pitchFamily="18" charset="0"/>
                          <a:cs typeface="Times New Roman" pitchFamily="18" charset="0"/>
                        </a:rPr>
                        <a:t>Total</a:t>
                      </a:r>
                      <a:endParaRPr lang="en-US" dirty="0">
                        <a:latin typeface="Times New Roman" pitchFamily="18" charset="0"/>
                        <a:cs typeface="Times New Roman" pitchFamily="18" charset="0"/>
                      </a:endParaRPr>
                    </a:p>
                  </a:txBody>
                  <a:tcPr/>
                </a:tc>
                <a:tc>
                  <a:txBody>
                    <a:bodyPr/>
                    <a:lstStyle/>
                    <a:p>
                      <a:pPr algn="ctr"/>
                      <a:r>
                        <a:rPr lang="en-IN" dirty="0">
                          <a:latin typeface="Times New Roman" pitchFamily="18" charset="0"/>
                          <a:cs typeface="Times New Roman" pitchFamily="18" charset="0"/>
                        </a:rPr>
                        <a:t>Rs.1800</a:t>
                      </a:r>
                      <a:endParaRPr lang="en-US" dirty="0">
                        <a:latin typeface="Times New Roman" pitchFamily="18" charset="0"/>
                        <a:cs typeface="Times New Roman" pitchFamily="18" charset="0"/>
                      </a:endParaRPr>
                    </a:p>
                  </a:txBody>
                  <a:tcPr/>
                </a:tc>
                <a:extLst>
                  <a:ext uri="{0D108BD9-81ED-4DB2-BD59-A6C34878D82A}">
                    <a16:rowId xmlns:a16="http://schemas.microsoft.com/office/drawing/2014/main" xmlns="" val="1441733272"/>
                  </a:ext>
                </a:extLst>
              </a:tr>
            </a:tbl>
          </a:graphicData>
        </a:graphic>
      </p:graphicFrame>
      <p:sp>
        <p:nvSpPr>
          <p:cNvPr id="13" name="Date Placeholder 12"/>
          <p:cNvSpPr>
            <a:spLocks noGrp="1"/>
          </p:cNvSpPr>
          <p:nvPr>
            <p:ph type="dt" idx="10"/>
          </p:nvPr>
        </p:nvSpPr>
        <p:spPr/>
        <p:txBody>
          <a:bodyPr/>
          <a:lstStyle/>
          <a:p>
            <a:r>
              <a:rPr lang="en-US" smtClean="0"/>
              <a:t>26-11-22</a:t>
            </a:r>
            <a:endParaRPr lang="en-US"/>
          </a:p>
        </p:txBody>
      </p:sp>
      <p:sp>
        <p:nvSpPr>
          <p:cNvPr id="14" name="Slide Number Placeholder 1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5</a:t>
            </a:fld>
            <a:endParaRPr lang="en-US"/>
          </a:p>
        </p:txBody>
      </p:sp>
      <p:sp>
        <p:nvSpPr>
          <p:cNvPr id="15" name="Footer Placeholder 14"/>
          <p:cNvSpPr>
            <a:spLocks noGrp="1"/>
          </p:cNvSpPr>
          <p:nvPr>
            <p:ph type="ftr" idx="11"/>
          </p:nvPr>
        </p:nvSpPr>
        <p:spPr/>
        <p:txBody>
          <a:bodyPr/>
          <a:lstStyle/>
          <a:p>
            <a:r>
              <a:rPr lang="en-US"/>
              <a:t>M.KUMARASAMY COLLEGE OF ENGINEERING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4" name="Google Shape;154;p7"/>
          <p:cNvSpPr txBox="1">
            <a:spLocks noGrp="1"/>
          </p:cNvSpPr>
          <p:nvPr>
            <p:ph type="title"/>
          </p:nvPr>
        </p:nvSpPr>
        <p:spPr>
          <a:xfrm>
            <a:off x="152399" y="-3313"/>
            <a:ext cx="8981661" cy="765313"/>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002060"/>
              </a:buClr>
              <a:buSzPts val="3200"/>
              <a:buFont typeface="Times New Roman"/>
              <a:buNone/>
            </a:pPr>
            <a:r>
              <a:rPr lang="en-US" sz="3200" b="1">
                <a:solidFill>
                  <a:srgbClr val="002060"/>
                </a:solidFill>
                <a:latin typeface="Times New Roman"/>
                <a:ea typeface="Times New Roman"/>
                <a:cs typeface="Times New Roman"/>
                <a:sym typeface="Times New Roman"/>
              </a:rPr>
              <a:t>Proposed Method</a:t>
            </a:r>
            <a:endParaRPr/>
          </a:p>
        </p:txBody>
      </p:sp>
      <p:sp>
        <p:nvSpPr>
          <p:cNvPr id="155" name="Google Shape;155;p7"/>
          <p:cNvSpPr txBox="1">
            <a:spLocks noGrp="1"/>
          </p:cNvSpPr>
          <p:nvPr>
            <p:ph type="body" idx="1"/>
          </p:nvPr>
        </p:nvSpPr>
        <p:spPr>
          <a:xfrm>
            <a:off x="228599" y="1219200"/>
            <a:ext cx="8704386" cy="4876800"/>
          </a:xfrm>
          <a:prstGeom prst="rect">
            <a:avLst/>
          </a:prstGeom>
          <a:noFill/>
          <a:ln>
            <a:noFill/>
          </a:ln>
        </p:spPr>
        <p:txBody>
          <a:bodyPr spcFirstLastPara="1" wrap="square" lIns="91425" tIns="45700" rIns="91425" bIns="45700" anchor="t" anchorCtr="0">
            <a:normAutofit/>
          </a:bodyPr>
          <a:lstStyle/>
          <a:p>
            <a:pPr marL="342900" lvl="0" indent="-342900" algn="just" rtl="0">
              <a:spcBef>
                <a:spcPts val="0"/>
              </a:spcBef>
              <a:spcAft>
                <a:spcPts val="0"/>
              </a:spcAft>
              <a:buClr>
                <a:schemeClr val="dk1"/>
              </a:buClr>
              <a:buSzPct val="100000"/>
              <a:buNone/>
            </a:pPr>
            <a:r>
              <a:rPr lang="en-US" dirty="0"/>
              <a:t>The design of  proposed</a:t>
            </a:r>
          </a:p>
          <a:p>
            <a:pPr marL="342900" lvl="0" indent="-342900" algn="just" rtl="0">
              <a:spcBef>
                <a:spcPts val="0"/>
              </a:spcBef>
              <a:spcAft>
                <a:spcPts val="0"/>
              </a:spcAft>
              <a:buClr>
                <a:schemeClr val="dk1"/>
              </a:buClr>
              <a:buSzPct val="100000"/>
              <a:buNone/>
            </a:pPr>
            <a:r>
              <a:rPr lang="en-US" dirty="0"/>
              <a:t>method is based on</a:t>
            </a:r>
          </a:p>
          <a:p>
            <a:pPr marL="342900" lvl="0" indent="-342900" algn="just" rtl="0">
              <a:spcBef>
                <a:spcPts val="0"/>
              </a:spcBef>
              <a:spcAft>
                <a:spcPts val="0"/>
              </a:spcAft>
              <a:buClr>
                <a:schemeClr val="dk1"/>
              </a:buClr>
              <a:buSzPct val="100000"/>
              <a:buNone/>
            </a:pPr>
            <a:r>
              <a:rPr lang="en-US" dirty="0" err="1"/>
              <a:t>Arduino</a:t>
            </a:r>
            <a:r>
              <a:rPr lang="en-US" dirty="0"/>
              <a:t> Board, Relay</a:t>
            </a:r>
          </a:p>
          <a:p>
            <a:pPr marL="342900" lvl="0" indent="-342900" algn="just" rtl="0">
              <a:spcBef>
                <a:spcPts val="0"/>
              </a:spcBef>
              <a:spcAft>
                <a:spcPts val="0"/>
              </a:spcAft>
              <a:buClr>
                <a:schemeClr val="dk1"/>
              </a:buClr>
              <a:buSzPct val="100000"/>
              <a:buNone/>
            </a:pPr>
            <a:r>
              <a:rPr lang="en-US" dirty="0"/>
              <a:t>Module, and Smart</a:t>
            </a:r>
          </a:p>
          <a:p>
            <a:pPr marL="342900" lvl="0" indent="-342900" algn="just" rtl="0">
              <a:spcBef>
                <a:spcPts val="0"/>
              </a:spcBef>
              <a:spcAft>
                <a:spcPts val="0"/>
              </a:spcAft>
              <a:buClr>
                <a:schemeClr val="dk1"/>
              </a:buClr>
              <a:buSzPct val="100000"/>
              <a:buNone/>
            </a:pPr>
            <a:r>
              <a:rPr lang="en-US" dirty="0" err="1"/>
              <a:t>Apllication</a:t>
            </a:r>
            <a:endParaRPr/>
          </a:p>
        </p:txBody>
      </p:sp>
      <p:pic>
        <p:nvPicPr>
          <p:cNvPr id="159" name="Google Shape;159;p7" descr="kr.png"/>
          <p:cNvPicPr preferRelativeResize="0"/>
          <p:nvPr/>
        </p:nvPicPr>
        <p:blipFill rotWithShape="1">
          <a:blip r:embed="rId3">
            <a:alphaModFix/>
          </a:blip>
          <a:srcRect/>
          <a:stretch/>
        </p:blipFill>
        <p:spPr>
          <a:xfrm>
            <a:off x="8397460" y="0"/>
            <a:ext cx="736601" cy="457200"/>
          </a:xfrm>
          <a:prstGeom prst="rect">
            <a:avLst/>
          </a:prstGeom>
          <a:noFill/>
          <a:ln>
            <a:noFill/>
          </a:ln>
        </p:spPr>
      </p:pic>
      <p:pic>
        <p:nvPicPr>
          <p:cNvPr id="10" name="Picture 9" descr="How to make a Home Appliance Control Using Android Application.png"/>
          <p:cNvPicPr>
            <a:picLocks noChangeAspect="1"/>
          </p:cNvPicPr>
          <p:nvPr/>
        </p:nvPicPr>
        <p:blipFill>
          <a:blip r:embed="rId4"/>
          <a:stretch>
            <a:fillRect/>
          </a:stretch>
        </p:blipFill>
        <p:spPr>
          <a:xfrm>
            <a:off x="4792133" y="1083733"/>
            <a:ext cx="4351867" cy="4690534"/>
          </a:xfrm>
          <a:prstGeom prst="rect">
            <a:avLst/>
          </a:prstGeom>
        </p:spPr>
      </p:pic>
      <p:pic>
        <p:nvPicPr>
          <p:cNvPr id="11" name="Picture 10" descr="Arduino-Bluetooth-Control-Home-Automation-Block-diagram (2).jpg"/>
          <p:cNvPicPr>
            <a:picLocks noChangeAspect="1"/>
          </p:cNvPicPr>
          <p:nvPr/>
        </p:nvPicPr>
        <p:blipFill>
          <a:blip r:embed="rId5"/>
          <a:stretch>
            <a:fillRect/>
          </a:stretch>
        </p:blipFill>
        <p:spPr>
          <a:xfrm>
            <a:off x="436728" y="3947225"/>
            <a:ext cx="4217159" cy="2091674"/>
          </a:xfrm>
          <a:prstGeom prst="rect">
            <a:avLst/>
          </a:prstGeom>
        </p:spPr>
      </p:pic>
      <p:sp>
        <p:nvSpPr>
          <p:cNvPr id="12" name="Date Placeholder 11"/>
          <p:cNvSpPr>
            <a:spLocks noGrp="1"/>
          </p:cNvSpPr>
          <p:nvPr>
            <p:ph type="dt" idx="10"/>
          </p:nvPr>
        </p:nvSpPr>
        <p:spPr/>
        <p:txBody>
          <a:bodyPr/>
          <a:lstStyle/>
          <a:p>
            <a:r>
              <a:rPr lang="en-US" smtClean="0"/>
              <a:t>26-11-22</a:t>
            </a:r>
            <a:endParaRPr lang="en-US"/>
          </a:p>
        </p:txBody>
      </p:sp>
      <p:sp>
        <p:nvSpPr>
          <p:cNvPr id="13" name="Slide Number Placeholder 1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6</a:t>
            </a:fld>
            <a:endParaRPr lang="en-US"/>
          </a:p>
        </p:txBody>
      </p:sp>
      <p:sp>
        <p:nvSpPr>
          <p:cNvPr id="14" name="Footer Placeholder 13"/>
          <p:cNvSpPr>
            <a:spLocks noGrp="1"/>
          </p:cNvSpPr>
          <p:nvPr>
            <p:ph type="ftr" idx="11"/>
          </p:nvPr>
        </p:nvSpPr>
        <p:spPr/>
        <p:txBody>
          <a:bodyPr/>
          <a:lstStyle/>
          <a:p>
            <a:r>
              <a:rPr lang="en-US"/>
              <a:t>M.KUMARASAMY COLLEGE OF ENGINEERING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MOBILE APPLICATION </a:t>
            </a:r>
          </a:p>
        </p:txBody>
      </p:sp>
      <p:sp>
        <p:nvSpPr>
          <p:cNvPr id="6" name="TextBox 5"/>
          <p:cNvSpPr txBox="1"/>
          <p:nvPr/>
        </p:nvSpPr>
        <p:spPr>
          <a:xfrm>
            <a:off x="750627" y="1487606"/>
            <a:ext cx="6886285" cy="707886"/>
          </a:xfrm>
          <a:prstGeom prst="rect">
            <a:avLst/>
          </a:prstGeom>
          <a:noFill/>
        </p:spPr>
        <p:txBody>
          <a:bodyPr wrap="square" rtlCol="0">
            <a:spAutoFit/>
          </a:bodyPr>
          <a:lstStyle/>
          <a:p>
            <a:r>
              <a:rPr lang="en-US" sz="2000" dirty="0">
                <a:latin typeface="Calibri" pitchFamily="34" charset="0"/>
                <a:cs typeface="Calibri" pitchFamily="34" charset="0"/>
              </a:rPr>
              <a:t>Mobile Application will be developed with help of MIT APP INVENTOR link:- </a:t>
            </a:r>
            <a:r>
              <a:rPr lang="en-US" sz="2000" dirty="0">
                <a:solidFill>
                  <a:srgbClr val="00B0F0"/>
                </a:solidFill>
                <a:latin typeface="Calibri" pitchFamily="34" charset="0"/>
                <a:cs typeface="Calibri" pitchFamily="34" charset="0"/>
              </a:rPr>
              <a:t>https://appinventor.mit.edu/</a:t>
            </a:r>
          </a:p>
        </p:txBody>
      </p:sp>
      <p:sp>
        <p:nvSpPr>
          <p:cNvPr id="7" name="TextBox 6"/>
          <p:cNvSpPr txBox="1"/>
          <p:nvPr/>
        </p:nvSpPr>
        <p:spPr>
          <a:xfrm>
            <a:off x="859809" y="2442950"/>
            <a:ext cx="2581156" cy="461665"/>
          </a:xfrm>
          <a:prstGeom prst="rect">
            <a:avLst/>
          </a:prstGeom>
          <a:noFill/>
        </p:spPr>
        <p:txBody>
          <a:bodyPr wrap="square" rtlCol="0">
            <a:spAutoFit/>
          </a:bodyPr>
          <a:lstStyle/>
          <a:p>
            <a:r>
              <a:rPr lang="en-US" sz="2400" dirty="0">
                <a:solidFill>
                  <a:srgbClr val="002060"/>
                </a:solidFill>
                <a:latin typeface="Calibri" pitchFamily="34" charset="0"/>
                <a:cs typeface="Calibri" pitchFamily="34" charset="0"/>
              </a:rPr>
              <a:t>INTERFACE DESIGN</a:t>
            </a:r>
          </a:p>
        </p:txBody>
      </p:sp>
      <p:pic>
        <p:nvPicPr>
          <p:cNvPr id="8" name="Picture 7" descr="Screenshot (14).png"/>
          <p:cNvPicPr>
            <a:picLocks noChangeAspect="1"/>
          </p:cNvPicPr>
          <p:nvPr/>
        </p:nvPicPr>
        <p:blipFill>
          <a:blip r:embed="rId2"/>
          <a:stretch>
            <a:fillRect/>
          </a:stretch>
        </p:blipFill>
        <p:spPr>
          <a:xfrm>
            <a:off x="245662" y="3125337"/>
            <a:ext cx="4500842" cy="2778624"/>
          </a:xfrm>
          <a:prstGeom prst="rect">
            <a:avLst/>
          </a:prstGeom>
        </p:spPr>
      </p:pic>
      <p:sp>
        <p:nvSpPr>
          <p:cNvPr id="9" name="TextBox 8"/>
          <p:cNvSpPr txBox="1"/>
          <p:nvPr/>
        </p:nvSpPr>
        <p:spPr>
          <a:xfrm>
            <a:off x="6332561" y="2361063"/>
            <a:ext cx="1853392" cy="461665"/>
          </a:xfrm>
          <a:prstGeom prst="rect">
            <a:avLst/>
          </a:prstGeom>
          <a:noFill/>
        </p:spPr>
        <p:txBody>
          <a:bodyPr wrap="none" rtlCol="0">
            <a:spAutoFit/>
          </a:bodyPr>
          <a:lstStyle/>
          <a:p>
            <a:r>
              <a:rPr lang="en-US" sz="2400" dirty="0">
                <a:solidFill>
                  <a:srgbClr val="002060"/>
                </a:solidFill>
                <a:latin typeface="Calibri" pitchFamily="34" charset="0"/>
                <a:cs typeface="Calibri" pitchFamily="34" charset="0"/>
              </a:rPr>
              <a:t>CODE BLOCK </a:t>
            </a:r>
          </a:p>
        </p:txBody>
      </p:sp>
      <p:pic>
        <p:nvPicPr>
          <p:cNvPr id="10" name="Picture 9" descr="Screenshot (15).png"/>
          <p:cNvPicPr>
            <a:picLocks noChangeAspect="1"/>
          </p:cNvPicPr>
          <p:nvPr/>
        </p:nvPicPr>
        <p:blipFill>
          <a:blip r:embed="rId3"/>
          <a:stretch>
            <a:fillRect/>
          </a:stretch>
        </p:blipFill>
        <p:spPr>
          <a:xfrm>
            <a:off x="4977248" y="3411941"/>
            <a:ext cx="3825558" cy="2150826"/>
          </a:xfrm>
          <a:prstGeom prst="rect">
            <a:avLst/>
          </a:prstGeom>
        </p:spPr>
      </p:pic>
      <p:sp>
        <p:nvSpPr>
          <p:cNvPr id="11" name="Date Placeholder 10"/>
          <p:cNvSpPr>
            <a:spLocks noGrp="1"/>
          </p:cNvSpPr>
          <p:nvPr>
            <p:ph type="dt" idx="10"/>
          </p:nvPr>
        </p:nvSpPr>
        <p:spPr/>
        <p:txBody>
          <a:bodyPr/>
          <a:lstStyle/>
          <a:p>
            <a:r>
              <a:rPr lang="en-US" smtClean="0"/>
              <a:t>26-11-22</a:t>
            </a:r>
            <a:endParaRPr lang="en-US"/>
          </a:p>
        </p:txBody>
      </p:sp>
      <p:sp>
        <p:nvSpPr>
          <p:cNvPr id="12" name="Slide Number Placeholder 1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7</a:t>
            </a:fld>
            <a:endParaRPr lang="en-US"/>
          </a:p>
        </p:txBody>
      </p:sp>
      <p:sp>
        <p:nvSpPr>
          <p:cNvPr id="13" name="Footer Placeholder 12"/>
          <p:cNvSpPr>
            <a:spLocks noGrp="1"/>
          </p:cNvSpPr>
          <p:nvPr>
            <p:ph type="ftr" idx="11"/>
          </p:nvPr>
        </p:nvSpPr>
        <p:spPr/>
        <p:txBody>
          <a:bodyPr/>
          <a:lstStyle/>
          <a:p>
            <a:r>
              <a:rPr lang="en-US"/>
              <a:t>M.KUMARASAMY COLLEGE OF ENGINEERING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5" name="Google Shape;165;p8"/>
          <p:cNvSpPr txBox="1">
            <a:spLocks noGrp="1"/>
          </p:cNvSpPr>
          <p:nvPr>
            <p:ph type="title"/>
          </p:nvPr>
        </p:nvSpPr>
        <p:spPr>
          <a:xfrm>
            <a:off x="152399" y="0"/>
            <a:ext cx="8981661" cy="718929"/>
          </a:xfrm>
          <a:prstGeom prst="rect">
            <a:avLst/>
          </a:prstGeom>
          <a:noFill/>
          <a:ln>
            <a:noFill/>
          </a:ln>
        </p:spPr>
        <p:txBody>
          <a:bodyPr spcFirstLastPara="1" wrap="square" lIns="91425" tIns="45700" rIns="91425" bIns="45700" anchor="ctr" anchorCtr="0">
            <a:normAutofit/>
          </a:bodyPr>
          <a:lstStyle/>
          <a:p>
            <a:pPr lvl="0">
              <a:buClr>
                <a:srgbClr val="002060"/>
              </a:buClr>
              <a:buSzPts val="3000"/>
            </a:pPr>
            <a:r>
              <a:rPr lang="en-US" sz="3200" dirty="0"/>
              <a:t>MOBILE APPLICATION </a:t>
            </a:r>
            <a:endParaRPr sz="3200"/>
          </a:p>
        </p:txBody>
      </p:sp>
      <p:pic>
        <p:nvPicPr>
          <p:cNvPr id="171" name="Google Shape;171;p8" descr="kr.png"/>
          <p:cNvPicPr preferRelativeResize="0"/>
          <p:nvPr/>
        </p:nvPicPr>
        <p:blipFill rotWithShape="1">
          <a:blip r:embed="rId3">
            <a:alphaModFix/>
          </a:blip>
          <a:srcRect/>
          <a:stretch/>
        </p:blipFill>
        <p:spPr>
          <a:xfrm>
            <a:off x="8397460" y="0"/>
            <a:ext cx="736601" cy="457200"/>
          </a:xfrm>
          <a:prstGeom prst="rect">
            <a:avLst/>
          </a:prstGeom>
          <a:noFill/>
          <a:ln>
            <a:noFill/>
          </a:ln>
        </p:spPr>
      </p:pic>
      <p:sp>
        <p:nvSpPr>
          <p:cNvPr id="13" name="TextBox 12"/>
          <p:cNvSpPr txBox="1"/>
          <p:nvPr/>
        </p:nvSpPr>
        <p:spPr>
          <a:xfrm>
            <a:off x="2447778" y="647115"/>
            <a:ext cx="4302781" cy="461665"/>
          </a:xfrm>
          <a:prstGeom prst="rect">
            <a:avLst/>
          </a:prstGeom>
          <a:noFill/>
        </p:spPr>
        <p:txBody>
          <a:bodyPr wrap="square" rtlCol="0">
            <a:spAutoFit/>
          </a:bodyPr>
          <a:lstStyle/>
          <a:p>
            <a:r>
              <a:rPr lang="en-US" sz="2400" dirty="0">
                <a:solidFill>
                  <a:schemeClr val="bg2">
                    <a:lumMod val="40000"/>
                    <a:lumOff val="60000"/>
                  </a:schemeClr>
                </a:solidFill>
                <a:latin typeface="Calibri" pitchFamily="34" charset="0"/>
                <a:cs typeface="Calibri" pitchFamily="34" charset="0"/>
              </a:rPr>
              <a:t>Final Outcome of the Application</a:t>
            </a:r>
          </a:p>
        </p:txBody>
      </p:sp>
      <p:pic>
        <p:nvPicPr>
          <p:cNvPr id="14" name="Picture 13" descr="Home Appliance Control Using Android Application.jpg"/>
          <p:cNvPicPr>
            <a:picLocks noChangeAspect="1"/>
          </p:cNvPicPr>
          <p:nvPr/>
        </p:nvPicPr>
        <p:blipFill>
          <a:blip r:embed="rId4"/>
          <a:stretch>
            <a:fillRect/>
          </a:stretch>
        </p:blipFill>
        <p:spPr>
          <a:xfrm>
            <a:off x="2405575" y="1174652"/>
            <a:ext cx="4473526" cy="4986997"/>
          </a:xfrm>
          <a:prstGeom prst="rect">
            <a:avLst/>
          </a:prstGeom>
        </p:spPr>
      </p:pic>
      <p:sp>
        <p:nvSpPr>
          <p:cNvPr id="15" name="Date Placeholder 14"/>
          <p:cNvSpPr>
            <a:spLocks noGrp="1"/>
          </p:cNvSpPr>
          <p:nvPr>
            <p:ph type="dt" idx="10"/>
          </p:nvPr>
        </p:nvSpPr>
        <p:spPr/>
        <p:txBody>
          <a:bodyPr/>
          <a:lstStyle/>
          <a:p>
            <a:r>
              <a:rPr lang="en-US" smtClean="0"/>
              <a:t>26-11-22</a:t>
            </a:r>
            <a:endParaRPr lang="en-US"/>
          </a:p>
        </p:txBody>
      </p:sp>
      <p:sp>
        <p:nvSpPr>
          <p:cNvPr id="16" name="Slide Number Placeholder 15"/>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8</a:t>
            </a:fld>
            <a:endParaRPr lang="en-US"/>
          </a:p>
        </p:txBody>
      </p:sp>
      <p:sp>
        <p:nvSpPr>
          <p:cNvPr id="17" name="Footer Placeholder 16"/>
          <p:cNvSpPr>
            <a:spLocks noGrp="1"/>
          </p:cNvSpPr>
          <p:nvPr>
            <p:ph type="ftr" idx="11"/>
          </p:nvPr>
        </p:nvSpPr>
        <p:spPr/>
        <p:txBody>
          <a:bodyPr/>
          <a:lstStyle/>
          <a:p>
            <a:r>
              <a:rPr lang="en-US"/>
              <a:t>M.KUMARASAMY COLLEGE OF ENGINEERING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483893" y="423081"/>
            <a:ext cx="2961067" cy="523220"/>
          </a:xfrm>
          <a:prstGeom prst="rect">
            <a:avLst/>
          </a:prstGeom>
          <a:noFill/>
        </p:spPr>
        <p:txBody>
          <a:bodyPr wrap="none" rtlCol="0">
            <a:spAutoFit/>
          </a:bodyPr>
          <a:lstStyle/>
          <a:p>
            <a:r>
              <a:rPr lang="en-US" sz="2800" dirty="0">
                <a:solidFill>
                  <a:schemeClr val="accent4">
                    <a:lumMod val="50000"/>
                  </a:schemeClr>
                </a:solidFill>
                <a:latin typeface="Calibri" pitchFamily="34" charset="0"/>
                <a:cs typeface="Calibri" pitchFamily="34" charset="0"/>
              </a:rPr>
              <a:t>ARDUINO CODING </a:t>
            </a:r>
          </a:p>
        </p:txBody>
      </p:sp>
      <p:sp>
        <p:nvSpPr>
          <p:cNvPr id="6" name="TextBox 5"/>
          <p:cNvSpPr txBox="1"/>
          <p:nvPr/>
        </p:nvSpPr>
        <p:spPr>
          <a:xfrm>
            <a:off x="2006220" y="1665027"/>
            <a:ext cx="6357831" cy="400110"/>
          </a:xfrm>
          <a:prstGeom prst="rect">
            <a:avLst/>
          </a:prstGeom>
          <a:noFill/>
        </p:spPr>
        <p:txBody>
          <a:bodyPr wrap="none" rtlCol="0">
            <a:spAutoFit/>
          </a:bodyPr>
          <a:lstStyle/>
          <a:p>
            <a:r>
              <a:rPr lang="en-US" sz="2000" dirty="0" err="1">
                <a:latin typeface="Calibri" pitchFamily="34" charset="0"/>
                <a:cs typeface="Calibri" pitchFamily="34" charset="0"/>
              </a:rPr>
              <a:t>Arduino</a:t>
            </a:r>
            <a:r>
              <a:rPr lang="en-US" sz="2000" dirty="0">
                <a:latin typeface="Calibri" pitchFamily="34" charset="0"/>
                <a:cs typeface="Calibri" pitchFamily="34" charset="0"/>
              </a:rPr>
              <a:t> coding will be write with the help of  ARDUINO IDE</a:t>
            </a:r>
          </a:p>
        </p:txBody>
      </p:sp>
      <p:pic>
        <p:nvPicPr>
          <p:cNvPr id="7" name="Picture 6" descr="Screenshot (16).png"/>
          <p:cNvPicPr>
            <a:picLocks noChangeAspect="1"/>
          </p:cNvPicPr>
          <p:nvPr/>
        </p:nvPicPr>
        <p:blipFill>
          <a:blip r:embed="rId2"/>
          <a:stretch>
            <a:fillRect/>
          </a:stretch>
        </p:blipFill>
        <p:spPr>
          <a:xfrm>
            <a:off x="464023" y="2209633"/>
            <a:ext cx="6919415" cy="2253185"/>
          </a:xfrm>
          <a:prstGeom prst="rect">
            <a:avLst/>
          </a:prstGeom>
        </p:spPr>
      </p:pic>
      <p:sp>
        <p:nvSpPr>
          <p:cNvPr id="9" name="Date Placeholder 8"/>
          <p:cNvSpPr>
            <a:spLocks noGrp="1"/>
          </p:cNvSpPr>
          <p:nvPr>
            <p:ph type="dt" idx="10"/>
          </p:nvPr>
        </p:nvSpPr>
        <p:spPr/>
        <p:txBody>
          <a:bodyPr/>
          <a:lstStyle/>
          <a:p>
            <a:r>
              <a:rPr lang="en-US" smtClean="0"/>
              <a:t>26-11-22</a:t>
            </a:r>
            <a:endParaRPr lang="en-US"/>
          </a:p>
        </p:txBody>
      </p:sp>
      <p:sp>
        <p:nvSpPr>
          <p:cNvPr id="10" name="Slide Number Placeholder 9"/>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9</a:t>
            </a:fld>
            <a:endParaRPr lang="en-US"/>
          </a:p>
        </p:txBody>
      </p:sp>
      <p:sp>
        <p:nvSpPr>
          <p:cNvPr id="11" name="Footer Placeholder 10"/>
          <p:cNvSpPr>
            <a:spLocks noGrp="1"/>
          </p:cNvSpPr>
          <p:nvPr>
            <p:ph type="ftr" idx="11"/>
          </p:nvPr>
        </p:nvSpPr>
        <p:spPr/>
        <p:txBody>
          <a:bodyPr/>
          <a:lstStyle/>
          <a:p>
            <a:r>
              <a:rPr lang="en-US"/>
              <a:t>M.KUMARASAMY COLLEGE OF ENGINEERING</a:t>
            </a:r>
          </a:p>
        </p:txBody>
      </p:sp>
      <p:sp>
        <p:nvSpPr>
          <p:cNvPr id="12" name="TextBox 11"/>
          <p:cNvSpPr txBox="1"/>
          <p:nvPr/>
        </p:nvSpPr>
        <p:spPr>
          <a:xfrm>
            <a:off x="1378424" y="4899546"/>
            <a:ext cx="7938392" cy="1200329"/>
          </a:xfrm>
          <a:prstGeom prst="rect">
            <a:avLst/>
          </a:prstGeom>
          <a:noFill/>
        </p:spPr>
        <p:txBody>
          <a:bodyPr wrap="none" rtlCol="0">
            <a:spAutoFit/>
          </a:bodyPr>
          <a:lstStyle/>
          <a:p>
            <a:r>
              <a:rPr lang="en-US" sz="1800" dirty="0">
                <a:latin typeface="Calibri" pitchFamily="34" charset="0"/>
                <a:cs typeface="Calibri" pitchFamily="34" charset="0"/>
              </a:rPr>
              <a:t>OUR ARDUINO CODE WILL BE CONSIST OF 75  LINES AND SUCCESFULLY EXECUTED </a:t>
            </a:r>
          </a:p>
          <a:p>
            <a:endParaRPr lang="en-US" sz="1800" dirty="0">
              <a:latin typeface="Calibri" pitchFamily="34" charset="0"/>
              <a:cs typeface="Calibri" pitchFamily="34" charset="0"/>
            </a:endParaRPr>
          </a:p>
          <a:p>
            <a:r>
              <a:rPr lang="en-US" sz="1800" dirty="0">
                <a:latin typeface="Calibri" pitchFamily="34" charset="0"/>
                <a:cs typeface="Calibri" pitchFamily="34" charset="0"/>
              </a:rPr>
              <a:t>OUR CODE WILL DISPLAYED BELOW</a:t>
            </a:r>
          </a:p>
          <a:p>
            <a:endParaRPr lang="en-US" sz="1800" dirty="0">
              <a:latin typeface="Calibri" pitchFamily="34" charset="0"/>
              <a:cs typeface="Calibri"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289</TotalTime>
  <Words>1203</Words>
  <Application>Microsoft Office PowerPoint</Application>
  <PresentationFormat>On-screen Show (4:3)</PresentationFormat>
  <Paragraphs>223</Paragraphs>
  <Slides>19</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Times New Roman</vt:lpstr>
      <vt:lpstr>Calibri</vt:lpstr>
      <vt:lpstr>Quattrocento Sans</vt:lpstr>
      <vt:lpstr>Wingdings</vt:lpstr>
      <vt:lpstr>Algerian</vt:lpstr>
      <vt:lpstr>Office Theme</vt:lpstr>
      <vt:lpstr>MINOR PROJECT-I  BATCH – 47 Blutooth based Home Automation using Arduino</vt:lpstr>
      <vt:lpstr>List of Content</vt:lpstr>
      <vt:lpstr>Abstract</vt:lpstr>
      <vt:lpstr>Introduction</vt:lpstr>
      <vt:lpstr>COMPONENTS DETIALS</vt:lpstr>
      <vt:lpstr>Proposed Method</vt:lpstr>
      <vt:lpstr>MOBILE APPLICATION </vt:lpstr>
      <vt:lpstr>MOBILE APPLICATION </vt:lpstr>
      <vt:lpstr>Slide 9</vt:lpstr>
      <vt:lpstr>Slide 10</vt:lpstr>
      <vt:lpstr>Slide 11</vt:lpstr>
      <vt:lpstr>Slide 12</vt:lpstr>
      <vt:lpstr>Slide 13</vt:lpstr>
      <vt:lpstr>ARDUINO</vt:lpstr>
      <vt:lpstr>RELAY MODULE</vt:lpstr>
      <vt:lpstr>MOBILE APPLICATION</vt:lpstr>
      <vt:lpstr>RESULT</vt:lpstr>
      <vt:lpstr>REFRENCES</vt:lpstr>
      <vt:lpstr>Slide 19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MINOR PROJECT-I ZEROTH REVIEW BATCH – 47 Design and Simulation of Microstrip Antenna for Breast Cancer Detection</dc:title>
  <dc:creator>admin</dc:creator>
  <cp:lastModifiedBy>asus</cp:lastModifiedBy>
  <cp:revision>31</cp:revision>
  <dcterms:created xsi:type="dcterms:W3CDTF">2021-02-13T14:38:08Z</dcterms:created>
  <dcterms:modified xsi:type="dcterms:W3CDTF">2022-12-23T03:06:32Z</dcterms:modified>
</cp:coreProperties>
</file>